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05" r:id="rId4"/>
  </p:sldMasterIdLst>
  <p:notesMasterIdLst>
    <p:notesMasterId r:id="rId36"/>
  </p:notesMasterIdLst>
  <p:handoutMasterIdLst>
    <p:handoutMasterId r:id="rId37"/>
  </p:handoutMasterIdLst>
  <p:sldIdLst>
    <p:sldId id="258" r:id="rId5"/>
    <p:sldId id="301" r:id="rId6"/>
    <p:sldId id="260" r:id="rId7"/>
    <p:sldId id="268" r:id="rId8"/>
    <p:sldId id="264" r:id="rId9"/>
    <p:sldId id="262" r:id="rId10"/>
    <p:sldId id="265" r:id="rId11"/>
    <p:sldId id="269" r:id="rId12"/>
    <p:sldId id="273" r:id="rId13"/>
    <p:sldId id="274" r:id="rId14"/>
    <p:sldId id="275" r:id="rId15"/>
    <p:sldId id="270" r:id="rId16"/>
    <p:sldId id="302" r:id="rId17"/>
    <p:sldId id="303" r:id="rId18"/>
    <p:sldId id="278" r:id="rId19"/>
    <p:sldId id="280" r:id="rId20"/>
    <p:sldId id="286" r:id="rId21"/>
    <p:sldId id="281" r:id="rId22"/>
    <p:sldId id="283" r:id="rId23"/>
    <p:sldId id="276" r:id="rId24"/>
    <p:sldId id="288" r:id="rId25"/>
    <p:sldId id="282" r:id="rId26"/>
    <p:sldId id="290" r:id="rId27"/>
    <p:sldId id="292" r:id="rId28"/>
    <p:sldId id="291" r:id="rId29"/>
    <p:sldId id="293" r:id="rId30"/>
    <p:sldId id="296" r:id="rId31"/>
    <p:sldId id="297" r:id="rId32"/>
    <p:sldId id="306" r:id="rId33"/>
    <p:sldId id="308" r:id="rId34"/>
    <p:sldId id="309" r:id="rId35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</p:embeddedFontLst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nieszka Marek" initials="AM" lastIdx="1" clrIdx="0">
    <p:extLst>
      <p:ext uri="{19B8F6BF-5375-455C-9EA6-DF929625EA0E}">
        <p15:presenceInfo xmlns:p15="http://schemas.microsoft.com/office/powerpoint/2012/main" userId="S-1-5-21-1089060843-3904783371-2003501472-10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63"/>
    <a:srgbClr val="F9F9F9"/>
    <a:srgbClr val="F9B213"/>
    <a:srgbClr val="E8481D"/>
    <a:srgbClr val="E00814"/>
    <a:srgbClr val="EE7113"/>
    <a:srgbClr val="E80000"/>
    <a:srgbClr val="EE0000"/>
    <a:srgbClr val="E00000"/>
    <a:srgbClr val="F9C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72973" autoAdjust="0"/>
  </p:normalViewPr>
  <p:slideViewPr>
    <p:cSldViewPr>
      <p:cViewPr varScale="1">
        <p:scale>
          <a:sx n="59" d="100"/>
          <a:sy n="59" d="100"/>
        </p:scale>
        <p:origin x="201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2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666666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666666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4CE55BA4-EB1F-4630-93EA-09C23B414C6E}" type="datetimeFigureOut">
              <a:rPr lang="pl-PL"/>
              <a:pPr>
                <a:defRPr/>
              </a:pPr>
              <a:t>09.07.2019</a:t>
            </a:fld>
            <a:endParaRPr lang="pl-PL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E2007A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r>
              <a:rPr lang="pl-PL"/>
              <a:t>NuOrder Sp. z o.o</a:t>
            </a:r>
          </a:p>
          <a:p>
            <a:pPr>
              <a:defRPr/>
            </a:pPr>
            <a:r>
              <a:rPr lang="pl-PL"/>
              <a:t>wszelkie prawa zastrzeżone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666666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59CCE6BC-9E93-425E-B98F-6725B4E601D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9059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666666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666666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13B5A7BF-1EC3-49C9-9F3A-5541C93A8715}" type="datetimeFigureOut">
              <a:rPr lang="pl-PL"/>
              <a:pPr>
                <a:defRPr/>
              </a:pPr>
              <a:t>09.07.2019</a:t>
            </a:fld>
            <a:endParaRPr lang="pl-PL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E2007A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r>
              <a:rPr lang="pl-PL"/>
              <a:t>NuOrder Sp. z o.o</a:t>
            </a:r>
          </a:p>
          <a:p>
            <a:pPr>
              <a:defRPr/>
            </a:pPr>
            <a:r>
              <a:rPr lang="pl-PL"/>
              <a:t>wszelkie prawa zastrzeżone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666666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D05A1546-E18C-4F76-B1BF-5E9CF237172F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8203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2090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3742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020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9368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29472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65562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592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184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6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1520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73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4969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91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en-US" b="1" dirty="0"/>
              <a:t>Scope</a:t>
            </a:r>
            <a:endParaRPr lang="en-US" dirty="0"/>
          </a:p>
          <a:p>
            <a:r>
              <a:rPr lang="en-US" b="1" dirty="0"/>
              <a:t>Annotation</a:t>
            </a:r>
            <a:endParaRPr lang="en-US" dirty="0"/>
          </a:p>
          <a:p>
            <a:r>
              <a:rPr lang="en-US" b="1" dirty="0"/>
              <a:t>Duration</a:t>
            </a:r>
            <a:endParaRPr lang="en-US" dirty="0"/>
          </a:p>
          <a:p>
            <a:r>
              <a:rPr lang="en-US" dirty="0"/>
              <a:t>Request</a:t>
            </a:r>
          </a:p>
          <a:p>
            <a:r>
              <a:rPr lang="en-US" dirty="0"/>
              <a:t>@</a:t>
            </a:r>
            <a:r>
              <a:rPr lang="en-US" dirty="0" err="1"/>
              <a:t>RequestScoped</a:t>
            </a:r>
            <a:endParaRPr lang="en-US" dirty="0"/>
          </a:p>
          <a:p>
            <a:r>
              <a:rPr lang="en-US" dirty="0"/>
              <a:t>A user’s interaction with a web application in a single HTTP request.</a:t>
            </a:r>
          </a:p>
          <a:p>
            <a:r>
              <a:rPr lang="en-US" dirty="0"/>
              <a:t>Session</a:t>
            </a:r>
          </a:p>
          <a:p>
            <a:r>
              <a:rPr lang="en-US" dirty="0"/>
              <a:t>@</a:t>
            </a:r>
            <a:r>
              <a:rPr lang="en-US" dirty="0" err="1"/>
              <a:t>SessionScoped</a:t>
            </a:r>
            <a:endParaRPr lang="en-US" dirty="0"/>
          </a:p>
          <a:p>
            <a:r>
              <a:rPr lang="en-US" dirty="0"/>
              <a:t>A user’s interaction with a web application across multiple HTTP requests.</a:t>
            </a:r>
          </a:p>
          <a:p>
            <a:r>
              <a:rPr lang="en-US" dirty="0"/>
              <a:t>Application</a:t>
            </a:r>
          </a:p>
          <a:p>
            <a:r>
              <a:rPr lang="en-US" dirty="0"/>
              <a:t>@</a:t>
            </a:r>
            <a:r>
              <a:rPr lang="en-US" dirty="0" err="1"/>
              <a:t>ApplicationScoped</a:t>
            </a:r>
            <a:endParaRPr lang="en-US" dirty="0"/>
          </a:p>
          <a:p>
            <a:r>
              <a:rPr lang="en-US" dirty="0"/>
              <a:t>Shared state across all users' interactions with a web application.</a:t>
            </a:r>
          </a:p>
          <a:p>
            <a:r>
              <a:rPr lang="en-US" dirty="0"/>
              <a:t>Dependent</a:t>
            </a:r>
          </a:p>
          <a:p>
            <a:r>
              <a:rPr lang="en-US" dirty="0"/>
              <a:t>@Dependent</a:t>
            </a:r>
          </a:p>
          <a:p>
            <a:r>
              <a:rPr lang="en-US" dirty="0"/>
              <a:t>The default scope if none is specified; it means that an object exists to serve exactly one client (bean) and has the same lifecycle as that client (bean).</a:t>
            </a:r>
          </a:p>
          <a:p>
            <a:r>
              <a:rPr lang="en-US" dirty="0"/>
              <a:t>Conversation</a:t>
            </a:r>
          </a:p>
          <a:p>
            <a:r>
              <a:rPr lang="en-US" dirty="0"/>
              <a:t>@</a:t>
            </a:r>
            <a:r>
              <a:rPr lang="en-US" dirty="0" err="1"/>
              <a:t>ConversationScoped</a:t>
            </a:r>
            <a:endParaRPr lang="en-US" dirty="0"/>
          </a:p>
          <a:p>
            <a:r>
              <a:rPr lang="en-US" dirty="0"/>
              <a:t>A user’s interaction with a servlet, including </a:t>
            </a:r>
            <a:r>
              <a:rPr lang="en-US" dirty="0" err="1"/>
              <a:t>JavaServer</a:t>
            </a:r>
            <a:r>
              <a:rPr lang="en-US" dirty="0"/>
              <a:t> Faces applications. The conversation scope exists within developer-controlled boundaries that extend it across multiple requests for long-running conversations. All long-running conversations are scoped to a particular HTTP servlet session and may not cross session boundaries.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1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9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6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74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5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81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762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250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4011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9768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5899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386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362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059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653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2555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703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"/>
          <a:stretch/>
        </p:blipFill>
        <p:spPr>
          <a:xfrm>
            <a:off x="2195736" y="5517232"/>
            <a:ext cx="6948264" cy="808978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ctrTitle" hasCustomPrompt="1"/>
          </p:nvPr>
        </p:nvSpPr>
        <p:spPr>
          <a:xfrm>
            <a:off x="4496417" y="2132856"/>
            <a:ext cx="3960440" cy="145400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6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pl-PL" dirty="0"/>
              <a:t>FIS-SST</a:t>
            </a:r>
          </a:p>
        </p:txBody>
      </p:sp>
      <p:sp>
        <p:nvSpPr>
          <p:cNvPr id="11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496417" y="3631432"/>
            <a:ext cx="3960440" cy="982960"/>
          </a:xfrm>
        </p:spPr>
        <p:txBody>
          <a:bodyPr>
            <a:noAutofit/>
          </a:bodyPr>
          <a:lstStyle>
            <a:lvl1pPr marL="0" marR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pl-PL" sz="2000" b="1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Company profile</a:t>
            </a:r>
          </a:p>
        </p:txBody>
      </p:sp>
      <p:pic>
        <p:nvPicPr>
          <p:cNvPr id="1026" name="Picture 2" descr="C:\Users\Biuro\Dropbox\NuOrder Docs 2015_10_13\Klienci Dropbox\FIS-SST\projekty\FIS-SST_prezentacja PPT_17_01_02\FIS-SST_grafiki do prezentacji_17_01_05\logo_duz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383726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3977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403648" y="1817966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17" name="Symbol zastępczy zawartości 2"/>
          <p:cNvSpPr>
            <a:spLocks noGrp="1"/>
          </p:cNvSpPr>
          <p:nvPr>
            <p:ph idx="15"/>
          </p:nvPr>
        </p:nvSpPr>
        <p:spPr>
          <a:xfrm>
            <a:off x="467544" y="1805346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idx="19"/>
          </p:nvPr>
        </p:nvSpPr>
        <p:spPr>
          <a:xfrm>
            <a:off x="467544" y="1385918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1" name="Symbol zastępczy tekstu 2"/>
          <p:cNvSpPr>
            <a:spLocks noGrp="1"/>
          </p:cNvSpPr>
          <p:nvPr>
            <p:ph type="body" idx="20"/>
          </p:nvPr>
        </p:nvSpPr>
        <p:spPr>
          <a:xfrm>
            <a:off x="1403648" y="2924944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2" name="Symbol zastępczy zawartości 2"/>
          <p:cNvSpPr>
            <a:spLocks noGrp="1"/>
          </p:cNvSpPr>
          <p:nvPr>
            <p:ph idx="21"/>
          </p:nvPr>
        </p:nvSpPr>
        <p:spPr>
          <a:xfrm>
            <a:off x="467544" y="2912324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83" name="Symbol zastępczy tekstu 2"/>
          <p:cNvSpPr>
            <a:spLocks noGrp="1"/>
          </p:cNvSpPr>
          <p:nvPr>
            <p:ph type="body" idx="22"/>
          </p:nvPr>
        </p:nvSpPr>
        <p:spPr>
          <a:xfrm>
            <a:off x="467544" y="2492896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7" name="Symbol zastępczy tekstu 2"/>
          <p:cNvSpPr>
            <a:spLocks noGrp="1"/>
          </p:cNvSpPr>
          <p:nvPr>
            <p:ph type="body" idx="23"/>
          </p:nvPr>
        </p:nvSpPr>
        <p:spPr>
          <a:xfrm>
            <a:off x="1403648" y="4077072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8" name="Symbol zastępczy zawartości 2"/>
          <p:cNvSpPr>
            <a:spLocks noGrp="1"/>
          </p:cNvSpPr>
          <p:nvPr>
            <p:ph idx="24"/>
          </p:nvPr>
        </p:nvSpPr>
        <p:spPr>
          <a:xfrm>
            <a:off x="467544" y="4064452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89" name="Symbol zastępczy tekstu 2"/>
          <p:cNvSpPr>
            <a:spLocks noGrp="1"/>
          </p:cNvSpPr>
          <p:nvPr>
            <p:ph type="body" idx="25"/>
          </p:nvPr>
        </p:nvSpPr>
        <p:spPr>
          <a:xfrm>
            <a:off x="467544" y="3645024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90" name="Symbol zastępczy tekstu 2"/>
          <p:cNvSpPr>
            <a:spLocks noGrp="1"/>
          </p:cNvSpPr>
          <p:nvPr>
            <p:ph type="body" idx="26"/>
          </p:nvPr>
        </p:nvSpPr>
        <p:spPr>
          <a:xfrm>
            <a:off x="1403648" y="5157192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91" name="Symbol zastępczy zawartości 2"/>
          <p:cNvSpPr>
            <a:spLocks noGrp="1"/>
          </p:cNvSpPr>
          <p:nvPr>
            <p:ph idx="27"/>
          </p:nvPr>
        </p:nvSpPr>
        <p:spPr>
          <a:xfrm>
            <a:off x="467544" y="5144572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92" name="Symbol zastępczy tekstu 2"/>
          <p:cNvSpPr>
            <a:spLocks noGrp="1"/>
          </p:cNvSpPr>
          <p:nvPr>
            <p:ph type="body" idx="28"/>
          </p:nvPr>
        </p:nvSpPr>
        <p:spPr>
          <a:xfrm>
            <a:off x="467544" y="4725144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15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186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0"/>
          </p:nvPr>
        </p:nvSpPr>
        <p:spPr>
          <a:xfrm>
            <a:off x="3851920" y="1556792"/>
            <a:ext cx="720080" cy="720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pl-PL" dirty="0"/>
          </a:p>
        </p:txBody>
      </p:sp>
      <p:sp>
        <p:nvSpPr>
          <p:cNvPr id="4" name="Symbol zastępczy tekstu 2"/>
          <p:cNvSpPr>
            <a:spLocks noGrp="1"/>
          </p:cNvSpPr>
          <p:nvPr>
            <p:ph type="body" idx="1"/>
          </p:nvPr>
        </p:nvSpPr>
        <p:spPr>
          <a:xfrm>
            <a:off x="467544" y="2060848"/>
            <a:ext cx="3240360" cy="792088"/>
          </a:xfrm>
        </p:spPr>
        <p:txBody>
          <a:bodyPr anchor="ctr"/>
          <a:lstStyle>
            <a:lvl1pPr marL="0" indent="0" algn="r">
              <a:buNone/>
              <a:defRPr kumimoji="0" lang="pl-PL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21"/>
          </p:nvPr>
        </p:nvSpPr>
        <p:spPr>
          <a:xfrm>
            <a:off x="467544" y="1556792"/>
            <a:ext cx="3240360" cy="432048"/>
          </a:xfrm>
        </p:spPr>
        <p:txBody>
          <a:bodyPr anchor="b"/>
          <a:lstStyle>
            <a:lvl1pPr marL="0" indent="0" algn="r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36" name="Symbol zastępczy tekstu 2"/>
          <p:cNvSpPr>
            <a:spLocks noGrp="1"/>
          </p:cNvSpPr>
          <p:nvPr>
            <p:ph type="body" idx="32"/>
          </p:nvPr>
        </p:nvSpPr>
        <p:spPr>
          <a:xfrm>
            <a:off x="467544" y="3573016"/>
            <a:ext cx="3240360" cy="792088"/>
          </a:xfrm>
        </p:spPr>
        <p:txBody>
          <a:bodyPr anchor="ctr"/>
          <a:lstStyle>
            <a:lvl1pPr marL="0" indent="0" algn="r">
              <a:buNone/>
              <a:defRPr kumimoji="0" lang="pl-PL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pl-PL" dirty="0"/>
          </a:p>
        </p:txBody>
      </p:sp>
      <p:sp>
        <p:nvSpPr>
          <p:cNvPr id="37" name="Symbol zastępczy tekstu 2"/>
          <p:cNvSpPr>
            <a:spLocks noGrp="1"/>
          </p:cNvSpPr>
          <p:nvPr>
            <p:ph type="body" idx="33"/>
          </p:nvPr>
        </p:nvSpPr>
        <p:spPr>
          <a:xfrm>
            <a:off x="467544" y="3068960"/>
            <a:ext cx="3240360" cy="432048"/>
          </a:xfrm>
        </p:spPr>
        <p:txBody>
          <a:bodyPr anchor="b"/>
          <a:lstStyle>
            <a:lvl1pPr marL="0" indent="0" algn="r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pl-PL" dirty="0"/>
          </a:p>
        </p:txBody>
      </p:sp>
      <p:sp>
        <p:nvSpPr>
          <p:cNvPr id="38" name="Symbol zastępczy tekstu 2"/>
          <p:cNvSpPr>
            <a:spLocks noGrp="1"/>
          </p:cNvSpPr>
          <p:nvPr>
            <p:ph type="body" idx="34"/>
          </p:nvPr>
        </p:nvSpPr>
        <p:spPr>
          <a:xfrm>
            <a:off x="467544" y="5013176"/>
            <a:ext cx="3240360" cy="792088"/>
          </a:xfrm>
        </p:spPr>
        <p:txBody>
          <a:bodyPr anchor="ctr"/>
          <a:lstStyle>
            <a:lvl1pPr marL="0" indent="0" algn="r">
              <a:buNone/>
              <a:defRPr kumimoji="0" lang="pl-PL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pl-PL" dirty="0"/>
          </a:p>
        </p:txBody>
      </p:sp>
      <p:sp>
        <p:nvSpPr>
          <p:cNvPr id="39" name="Symbol zastępczy tekstu 2"/>
          <p:cNvSpPr>
            <a:spLocks noGrp="1"/>
          </p:cNvSpPr>
          <p:nvPr>
            <p:ph type="body" idx="35"/>
          </p:nvPr>
        </p:nvSpPr>
        <p:spPr>
          <a:xfrm>
            <a:off x="467544" y="4509120"/>
            <a:ext cx="3240360" cy="432048"/>
          </a:xfrm>
        </p:spPr>
        <p:txBody>
          <a:bodyPr anchor="b"/>
          <a:lstStyle>
            <a:lvl1pPr marL="0" indent="0" algn="r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pl-PL" dirty="0"/>
          </a:p>
        </p:txBody>
      </p:sp>
      <p:sp>
        <p:nvSpPr>
          <p:cNvPr id="46" name="Symbol zastępczy tekstu 2"/>
          <p:cNvSpPr>
            <a:spLocks noGrp="1"/>
          </p:cNvSpPr>
          <p:nvPr>
            <p:ph type="body" idx="36"/>
          </p:nvPr>
        </p:nvSpPr>
        <p:spPr>
          <a:xfrm>
            <a:off x="5508104" y="1556792"/>
            <a:ext cx="3178696" cy="453728"/>
          </a:xfrm>
        </p:spPr>
        <p:txBody>
          <a:bodyPr anchor="b"/>
          <a:lstStyle>
            <a:lvl1pPr marL="0" indent="0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47" name="Symbol zastępczy tekstu 2"/>
          <p:cNvSpPr>
            <a:spLocks noGrp="1"/>
          </p:cNvSpPr>
          <p:nvPr>
            <p:ph type="body" idx="37"/>
          </p:nvPr>
        </p:nvSpPr>
        <p:spPr>
          <a:xfrm>
            <a:off x="5508104" y="2060848"/>
            <a:ext cx="3178696" cy="792088"/>
          </a:xfrm>
        </p:spPr>
        <p:txBody>
          <a:bodyPr anchor="ctr"/>
          <a:lstStyle>
            <a:lvl1pPr marL="0" indent="0">
              <a:buNone/>
              <a:defRPr kumimoji="0" lang="pl-PL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48" name="Symbol zastępczy tekstu 2"/>
          <p:cNvSpPr>
            <a:spLocks noGrp="1"/>
          </p:cNvSpPr>
          <p:nvPr>
            <p:ph type="body" idx="38"/>
          </p:nvPr>
        </p:nvSpPr>
        <p:spPr>
          <a:xfrm>
            <a:off x="5508104" y="3068960"/>
            <a:ext cx="3250704" cy="453728"/>
          </a:xfrm>
        </p:spPr>
        <p:txBody>
          <a:bodyPr anchor="b"/>
          <a:lstStyle>
            <a:lvl1pPr marL="0" indent="0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49" name="Symbol zastępczy tekstu 2"/>
          <p:cNvSpPr>
            <a:spLocks noGrp="1"/>
          </p:cNvSpPr>
          <p:nvPr>
            <p:ph type="body" idx="39"/>
          </p:nvPr>
        </p:nvSpPr>
        <p:spPr>
          <a:xfrm>
            <a:off x="5508104" y="3573016"/>
            <a:ext cx="3250704" cy="792088"/>
          </a:xfrm>
        </p:spPr>
        <p:txBody>
          <a:bodyPr anchor="ctr"/>
          <a:lstStyle>
            <a:lvl1pPr marL="0" indent="0">
              <a:buNone/>
              <a:defRPr kumimoji="0" lang="pl-PL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50" name="Symbol zastępczy tekstu 2"/>
          <p:cNvSpPr>
            <a:spLocks noGrp="1"/>
          </p:cNvSpPr>
          <p:nvPr>
            <p:ph type="body" idx="40"/>
          </p:nvPr>
        </p:nvSpPr>
        <p:spPr>
          <a:xfrm>
            <a:off x="5508104" y="4509120"/>
            <a:ext cx="3250704" cy="453728"/>
          </a:xfrm>
        </p:spPr>
        <p:txBody>
          <a:bodyPr anchor="b"/>
          <a:lstStyle>
            <a:lvl1pPr marL="0" indent="0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51" name="Symbol zastępczy tekstu 2"/>
          <p:cNvSpPr>
            <a:spLocks noGrp="1"/>
          </p:cNvSpPr>
          <p:nvPr>
            <p:ph type="body" idx="41"/>
          </p:nvPr>
        </p:nvSpPr>
        <p:spPr>
          <a:xfrm>
            <a:off x="5508104" y="5013176"/>
            <a:ext cx="3250704" cy="792088"/>
          </a:xfrm>
        </p:spPr>
        <p:txBody>
          <a:bodyPr anchor="ctr"/>
          <a:lstStyle>
            <a:lvl1pPr marL="0" indent="0">
              <a:buNone/>
              <a:defRPr kumimoji="0" lang="pl-PL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52" name="Symbol zastępczy zawartości 2"/>
          <p:cNvSpPr>
            <a:spLocks noGrp="1"/>
          </p:cNvSpPr>
          <p:nvPr>
            <p:ph idx="42"/>
          </p:nvPr>
        </p:nvSpPr>
        <p:spPr>
          <a:xfrm>
            <a:off x="4644008" y="1556792"/>
            <a:ext cx="720080" cy="720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53" name="Symbol zastępczy zawartości 2"/>
          <p:cNvSpPr>
            <a:spLocks noGrp="1"/>
          </p:cNvSpPr>
          <p:nvPr>
            <p:ph idx="43"/>
          </p:nvPr>
        </p:nvSpPr>
        <p:spPr>
          <a:xfrm>
            <a:off x="3851920" y="3068960"/>
            <a:ext cx="720080" cy="720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54" name="Symbol zastępczy zawartości 2"/>
          <p:cNvSpPr>
            <a:spLocks noGrp="1"/>
          </p:cNvSpPr>
          <p:nvPr>
            <p:ph idx="44"/>
          </p:nvPr>
        </p:nvSpPr>
        <p:spPr>
          <a:xfrm>
            <a:off x="4644008" y="3068960"/>
            <a:ext cx="720080" cy="720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55" name="Symbol zastępczy zawartości 2"/>
          <p:cNvSpPr>
            <a:spLocks noGrp="1"/>
          </p:cNvSpPr>
          <p:nvPr>
            <p:ph idx="45"/>
          </p:nvPr>
        </p:nvSpPr>
        <p:spPr>
          <a:xfrm>
            <a:off x="3851920" y="4509120"/>
            <a:ext cx="720080" cy="720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56" name="Symbol zastępczy zawartości 2"/>
          <p:cNvSpPr>
            <a:spLocks noGrp="1"/>
          </p:cNvSpPr>
          <p:nvPr>
            <p:ph idx="46"/>
          </p:nvPr>
        </p:nvSpPr>
        <p:spPr>
          <a:xfrm>
            <a:off x="4644008" y="4509120"/>
            <a:ext cx="720080" cy="72008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21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478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45" y="0"/>
            <a:ext cx="9252520" cy="6858000"/>
          </a:xfrm>
          <a:prstGeom prst="rect">
            <a:avLst/>
          </a:prstGeom>
          <a:solidFill>
            <a:srgbClr val="E8481D"/>
          </a:solidFill>
        </p:spPr>
      </p:pic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-138445" y="0"/>
            <a:ext cx="4656185" cy="1700808"/>
          </a:xfrm>
          <a:solidFill>
            <a:srgbClr val="F9CE3C"/>
          </a:solidFill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7" name="Symbol zastępczy tekstu 2"/>
          <p:cNvSpPr>
            <a:spLocks noGrp="1"/>
          </p:cNvSpPr>
          <p:nvPr>
            <p:ph type="body" idx="10"/>
          </p:nvPr>
        </p:nvSpPr>
        <p:spPr>
          <a:xfrm>
            <a:off x="4524255" y="-4447"/>
            <a:ext cx="4619745" cy="1705255"/>
          </a:xfrm>
          <a:solidFill>
            <a:srgbClr val="E00814"/>
          </a:solidFill>
        </p:spPr>
        <p:txBody>
          <a:bodyPr anchor="b"/>
          <a:lstStyle>
            <a:lvl1pPr marL="0" indent="0">
              <a:buNone/>
              <a:defRPr kumimoji="0" lang="pl-PL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2"/>
          </p:nvPr>
        </p:nvSpPr>
        <p:spPr>
          <a:xfrm>
            <a:off x="4537321" y="3429000"/>
            <a:ext cx="4606679" cy="1656184"/>
          </a:xfrm>
          <a:solidFill>
            <a:srgbClr val="E8481D"/>
          </a:solidFill>
        </p:spPr>
        <p:txBody>
          <a:bodyPr anchor="b"/>
          <a:lstStyle>
            <a:lvl1pPr marL="0" indent="0">
              <a:buNone/>
              <a:defRPr kumimoji="0" lang="pl-PL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1"/>
          </p:nvPr>
        </p:nvSpPr>
        <p:spPr>
          <a:xfrm>
            <a:off x="-133255" y="3429000"/>
            <a:ext cx="4656185" cy="1691808"/>
          </a:xfrm>
          <a:solidFill>
            <a:srgbClr val="EE7113"/>
          </a:solidFill>
        </p:spPr>
        <p:txBody>
          <a:bodyPr anchor="b"/>
          <a:lstStyle>
            <a:lvl1pPr marL="0" indent="0">
              <a:buNone/>
              <a:defRPr kumimoji="0" lang="pl-PL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6"/>
          </p:nvPr>
        </p:nvSpPr>
        <p:spPr>
          <a:xfrm>
            <a:off x="4524255" y="5085184"/>
            <a:ext cx="4619745" cy="1772816"/>
          </a:xfrm>
          <a:solidFill>
            <a:srgbClr val="E8481D"/>
          </a:solidFill>
        </p:spPr>
        <p:txBody>
          <a:bodyPr anchor="b"/>
          <a:lstStyle>
            <a:lvl1pPr marL="0" indent="0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5"/>
          </p:nvPr>
        </p:nvSpPr>
        <p:spPr>
          <a:xfrm>
            <a:off x="-138445" y="5085184"/>
            <a:ext cx="4656185" cy="1772816"/>
          </a:xfrm>
          <a:solidFill>
            <a:srgbClr val="EE7113"/>
          </a:solidFill>
        </p:spPr>
        <p:txBody>
          <a:bodyPr anchor="b"/>
          <a:lstStyle>
            <a:lvl1pPr marL="0" indent="0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4"/>
          </p:nvPr>
        </p:nvSpPr>
        <p:spPr>
          <a:xfrm>
            <a:off x="4524255" y="1700809"/>
            <a:ext cx="4619745" cy="1728192"/>
          </a:xfrm>
          <a:solidFill>
            <a:srgbClr val="E00814"/>
          </a:solidFill>
        </p:spPr>
        <p:txBody>
          <a:bodyPr anchor="b"/>
          <a:lstStyle>
            <a:lvl1pPr marL="0" indent="0">
              <a:buNone/>
              <a:defRPr kumimoji="0" lang="pl-PL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3"/>
          </p:nvPr>
        </p:nvSpPr>
        <p:spPr>
          <a:xfrm>
            <a:off x="-138444" y="1700808"/>
            <a:ext cx="4654800" cy="1728192"/>
          </a:xfrm>
          <a:solidFill>
            <a:srgbClr val="F9CE3C"/>
          </a:solidFill>
        </p:spPr>
        <p:txBody>
          <a:bodyPr anchor="b"/>
          <a:lstStyle>
            <a:lvl1pPr marL="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11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6879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4702200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4702200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6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3163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67544" y="3861048"/>
            <a:ext cx="2602632" cy="1080120"/>
          </a:xfrm>
        </p:spPr>
        <p:txBody>
          <a:bodyPr anchor="b"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0"/>
          </p:nvPr>
        </p:nvSpPr>
        <p:spPr>
          <a:xfrm>
            <a:off x="3203848" y="3861048"/>
            <a:ext cx="2592288" cy="1080120"/>
          </a:xfrm>
        </p:spPr>
        <p:txBody>
          <a:bodyPr anchor="b"/>
          <a:lstStyle>
            <a:lvl1pPr marL="0" indent="0">
              <a:buNone/>
              <a:defRPr kumimoji="0" lang="pl-PL" sz="18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5940152" y="3861048"/>
            <a:ext cx="2592288" cy="1080120"/>
          </a:xfrm>
        </p:spPr>
        <p:txBody>
          <a:bodyPr anchor="b"/>
          <a:lstStyle>
            <a:lvl1pPr marL="0" indent="0">
              <a:buNone/>
              <a:defRPr kumimoji="0" lang="pl-PL" sz="18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11" name="Symbol zastępczy zawartości 2"/>
          <p:cNvSpPr>
            <a:spLocks noGrp="1"/>
          </p:cNvSpPr>
          <p:nvPr>
            <p:ph idx="12"/>
          </p:nvPr>
        </p:nvSpPr>
        <p:spPr>
          <a:xfrm>
            <a:off x="467544" y="1340768"/>
            <a:ext cx="2592288" cy="2376264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idx="13"/>
          </p:nvPr>
        </p:nvSpPr>
        <p:spPr>
          <a:xfrm>
            <a:off x="3203848" y="1340768"/>
            <a:ext cx="2592288" cy="2376264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14"/>
          </p:nvPr>
        </p:nvSpPr>
        <p:spPr>
          <a:xfrm>
            <a:off x="5940152" y="1340768"/>
            <a:ext cx="2592288" cy="2376264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4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5457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2602632" cy="2685976"/>
          </a:xfrm>
        </p:spPr>
        <p:txBody>
          <a:bodyPr anchor="b"/>
          <a:lstStyle>
            <a:lvl1pPr marL="0" indent="0">
              <a:buNone/>
              <a:defRPr kumimoji="0" lang="pl-PL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0"/>
          </p:nvPr>
        </p:nvSpPr>
        <p:spPr>
          <a:xfrm>
            <a:off x="3203848" y="1556792"/>
            <a:ext cx="2602632" cy="2685976"/>
          </a:xfrm>
        </p:spPr>
        <p:txBody>
          <a:bodyPr anchor="b"/>
          <a:lstStyle>
            <a:lvl1pPr marL="0" indent="0">
              <a:buNone/>
              <a:defRPr kumimoji="0" lang="pl-PL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5940152" y="1556792"/>
            <a:ext cx="2602632" cy="2685976"/>
          </a:xfrm>
        </p:spPr>
        <p:txBody>
          <a:bodyPr anchor="b"/>
          <a:lstStyle>
            <a:lvl1pPr marL="0" indent="0">
              <a:buNone/>
              <a:defRPr kumimoji="0" lang="pl-PL" sz="20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pl-PL" dirty="0"/>
              <a:t>Kliknij, aby edytować style wzorca tekstu</a:t>
            </a:r>
          </a:p>
        </p:txBody>
      </p:sp>
      <p:sp>
        <p:nvSpPr>
          <p:cNvPr id="6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6317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4702200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6" name="Symbol zastępczy zawartości 2"/>
          <p:cNvSpPr>
            <a:spLocks noGrp="1"/>
          </p:cNvSpPr>
          <p:nvPr>
            <p:ph idx="10"/>
          </p:nvPr>
        </p:nvSpPr>
        <p:spPr>
          <a:xfrm>
            <a:off x="4644008" y="1556792"/>
            <a:ext cx="4042792" cy="4680520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5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8566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6" name="Symbol zastępczy zawartości 2"/>
          <p:cNvSpPr>
            <a:spLocks noGrp="1"/>
          </p:cNvSpPr>
          <p:nvPr>
            <p:ph idx="10"/>
          </p:nvPr>
        </p:nvSpPr>
        <p:spPr>
          <a:xfrm>
            <a:off x="4644008" y="1556792"/>
            <a:ext cx="4042792" cy="4680520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7" name="Symbol zastępczy zawartości 2"/>
          <p:cNvSpPr>
            <a:spLocks noGrp="1"/>
          </p:cNvSpPr>
          <p:nvPr>
            <p:ph idx="11"/>
          </p:nvPr>
        </p:nvSpPr>
        <p:spPr>
          <a:xfrm>
            <a:off x="467544" y="1556792"/>
            <a:ext cx="4042792" cy="4680520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5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0637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Focus </a:t>
            </a:r>
            <a:r>
              <a:rPr lang="pl-PL" dirty="0" err="1"/>
              <a:t>Industries</a:t>
            </a:r>
            <a:endParaRPr lang="pl-PL" dirty="0"/>
          </a:p>
        </p:txBody>
      </p:sp>
      <p:sp>
        <p:nvSpPr>
          <p:cNvPr id="9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4" name="Prostokąt 3"/>
          <p:cNvSpPr/>
          <p:nvPr userDrawn="1"/>
        </p:nvSpPr>
        <p:spPr>
          <a:xfrm>
            <a:off x="0" y="1460966"/>
            <a:ext cx="3059832" cy="2041097"/>
          </a:xfrm>
          <a:prstGeom prst="rect">
            <a:avLst/>
          </a:prstGeom>
          <a:blipFill dpi="0" rotWithShape="1">
            <a:blip r:embed="rId2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pl-PL" sz="1800" b="1" kern="1200" dirty="0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AUTOMOTIVE</a:t>
            </a:r>
          </a:p>
        </p:txBody>
      </p:sp>
      <p:sp>
        <p:nvSpPr>
          <p:cNvPr id="5" name="Prostokąt 4"/>
          <p:cNvSpPr/>
          <p:nvPr userDrawn="1"/>
        </p:nvSpPr>
        <p:spPr>
          <a:xfrm>
            <a:off x="6084168" y="3502063"/>
            <a:ext cx="3059832" cy="2055821"/>
          </a:xfrm>
          <a:prstGeom prst="rect">
            <a:avLst/>
          </a:prstGeom>
          <a:blipFill dpi="0" rotWithShape="1">
            <a:blip r:embed="rId3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pl-PL" sz="18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INSURANCE</a:t>
            </a:r>
          </a:p>
        </p:txBody>
      </p:sp>
      <p:sp>
        <p:nvSpPr>
          <p:cNvPr id="25" name="Prostokąt 24"/>
          <p:cNvSpPr/>
          <p:nvPr userDrawn="1"/>
        </p:nvSpPr>
        <p:spPr>
          <a:xfrm>
            <a:off x="3059832" y="1460966"/>
            <a:ext cx="3024336" cy="2041097"/>
          </a:xfrm>
          <a:prstGeom prst="rect">
            <a:avLst/>
          </a:prstGeom>
          <a:blipFill dpi="0" rotWithShape="1">
            <a:blip r:embed="rId4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pl-PL" sz="18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WHOLESALE</a:t>
            </a:r>
          </a:p>
        </p:txBody>
      </p:sp>
      <p:sp>
        <p:nvSpPr>
          <p:cNvPr id="26" name="Prostokąt 25"/>
          <p:cNvSpPr/>
          <p:nvPr userDrawn="1"/>
        </p:nvSpPr>
        <p:spPr>
          <a:xfrm>
            <a:off x="0" y="3502063"/>
            <a:ext cx="3059832" cy="2055821"/>
          </a:xfrm>
          <a:prstGeom prst="rect">
            <a:avLst/>
          </a:prstGeom>
          <a:blipFill dpi="0" rotWithShape="1">
            <a:blip r:embed="rId5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pl-PL" sz="18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PRODUCTION</a:t>
            </a:r>
          </a:p>
        </p:txBody>
      </p:sp>
      <p:sp>
        <p:nvSpPr>
          <p:cNvPr id="27" name="Prostokąt 26"/>
          <p:cNvSpPr/>
          <p:nvPr userDrawn="1"/>
        </p:nvSpPr>
        <p:spPr>
          <a:xfrm>
            <a:off x="3068149" y="3502062"/>
            <a:ext cx="3024336" cy="2055821"/>
          </a:xfrm>
          <a:prstGeom prst="rect">
            <a:avLst/>
          </a:prstGeom>
          <a:blipFill dpi="0" rotWithShape="1">
            <a:blip r:embed="rId6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pl-PL" sz="1800" b="1" kern="1200" dirty="0">
              <a:solidFill>
                <a:srgbClr val="00366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pl-PL" sz="1800" b="1" kern="1200" dirty="0">
              <a:solidFill>
                <a:srgbClr val="00366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pl-PL" sz="1800" b="1" kern="1200" dirty="0">
              <a:solidFill>
                <a:srgbClr val="00366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pl-PL" sz="1800" b="1" kern="1200" dirty="0">
              <a:solidFill>
                <a:srgbClr val="00366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pl-PL" sz="1800" b="1" kern="1200" dirty="0">
              <a:solidFill>
                <a:srgbClr val="003663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pl-PL" sz="18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BOOKKEEPING SERVICES</a:t>
            </a:r>
          </a:p>
        </p:txBody>
      </p:sp>
      <p:sp>
        <p:nvSpPr>
          <p:cNvPr id="28" name="Prostokąt 27"/>
          <p:cNvSpPr/>
          <p:nvPr userDrawn="1"/>
        </p:nvSpPr>
        <p:spPr>
          <a:xfrm>
            <a:off x="6084168" y="1446242"/>
            <a:ext cx="3059832" cy="2055821"/>
          </a:xfrm>
          <a:prstGeom prst="rect">
            <a:avLst/>
          </a:prstGeom>
          <a:blipFill dpi="0" rotWithShape="1">
            <a:blip r:embed="rId7">
              <a:alphaModFix amt="5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/>
            <a:endParaRPr lang="pl-PL" b="1" dirty="0"/>
          </a:p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pl-PL" sz="18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RETAIL</a:t>
            </a:r>
          </a:p>
        </p:txBody>
      </p:sp>
      <p:pic>
        <p:nvPicPr>
          <p:cNvPr id="1038" name="Picture 14" descr="C:\Users\Biuro\Downloads\fis-sst_ikona2-0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76" y="2126523"/>
            <a:ext cx="641880" cy="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C:\Users\Biuro\Downloads\fis-sst_ikona2-0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60" y="2160574"/>
            <a:ext cx="641880" cy="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C:\Users\Biuro\Downloads\fis-sst_ikona2-0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44" y="2126523"/>
            <a:ext cx="641880" cy="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C:\Users\Biuro\Downloads\fis-sst_ikona2-0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76" y="4209033"/>
            <a:ext cx="641880" cy="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Biuro\Downloads\fis-sst_ikona2-0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77" y="4209033"/>
            <a:ext cx="641880" cy="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C:\Users\Biuro\Downloads\fis-sst_ikona2-01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44" y="4209033"/>
            <a:ext cx="641880" cy="6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386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21" name="Symbol zastępczy zawartości 2"/>
          <p:cNvSpPr>
            <a:spLocks noGrp="1"/>
          </p:cNvSpPr>
          <p:nvPr>
            <p:ph idx="18"/>
          </p:nvPr>
        </p:nvSpPr>
        <p:spPr>
          <a:xfrm>
            <a:off x="0" y="1556792"/>
            <a:ext cx="9132712" cy="4608512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622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pl-PL" dirty="0"/>
              <a:t>FACTS &amp; FIGURES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1403648" y="1817966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2002 / 1992</a:t>
            </a: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156" y="1826039"/>
            <a:ext cx="560881" cy="530398"/>
          </a:xfrm>
          <a:prstGeom prst="rect">
            <a:avLst/>
          </a:prstGeom>
        </p:spPr>
      </p:pic>
      <p:sp>
        <p:nvSpPr>
          <p:cNvPr id="17" name="Symbol zastępczy zawartości 2"/>
          <p:cNvSpPr>
            <a:spLocks noGrp="1"/>
          </p:cNvSpPr>
          <p:nvPr>
            <p:ph idx="15"/>
          </p:nvPr>
        </p:nvSpPr>
        <p:spPr>
          <a:xfrm>
            <a:off x="467544" y="1805346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467544" y="1385918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FOUNDATION</a:t>
            </a:r>
          </a:p>
        </p:txBody>
      </p:sp>
      <p:sp>
        <p:nvSpPr>
          <p:cNvPr id="81" name="Symbol zastępczy tekstu 2"/>
          <p:cNvSpPr>
            <a:spLocks noGrp="1"/>
          </p:cNvSpPr>
          <p:nvPr>
            <p:ph type="body" idx="20"/>
          </p:nvPr>
        </p:nvSpPr>
        <p:spPr>
          <a:xfrm>
            <a:off x="1403648" y="2924944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0399" y="2991315"/>
            <a:ext cx="493819" cy="475529"/>
          </a:xfrm>
          <a:prstGeom prst="rect">
            <a:avLst/>
          </a:prstGeom>
        </p:spPr>
      </p:pic>
      <p:sp>
        <p:nvSpPr>
          <p:cNvPr id="82" name="Symbol zastępczy zawartości 2"/>
          <p:cNvSpPr>
            <a:spLocks noGrp="1"/>
          </p:cNvSpPr>
          <p:nvPr>
            <p:ph idx="21"/>
          </p:nvPr>
        </p:nvSpPr>
        <p:spPr>
          <a:xfrm>
            <a:off x="467544" y="2912324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83" name="Symbol zastępczy tekstu 2"/>
          <p:cNvSpPr>
            <a:spLocks noGrp="1"/>
          </p:cNvSpPr>
          <p:nvPr>
            <p:ph type="body" idx="22" hasCustomPrompt="1"/>
          </p:nvPr>
        </p:nvSpPr>
        <p:spPr>
          <a:xfrm>
            <a:off x="467544" y="2492896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REVENUE</a:t>
            </a:r>
          </a:p>
        </p:txBody>
      </p:sp>
      <p:sp>
        <p:nvSpPr>
          <p:cNvPr id="87" name="Symbol zastępczy tekstu 2"/>
          <p:cNvSpPr>
            <a:spLocks noGrp="1"/>
          </p:cNvSpPr>
          <p:nvPr>
            <p:ph type="body" idx="23"/>
          </p:nvPr>
        </p:nvSpPr>
        <p:spPr>
          <a:xfrm>
            <a:off x="1403648" y="4077072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8" name="Symbol zastępczy zawartości 2"/>
          <p:cNvSpPr>
            <a:spLocks noGrp="1"/>
          </p:cNvSpPr>
          <p:nvPr>
            <p:ph idx="24"/>
          </p:nvPr>
        </p:nvSpPr>
        <p:spPr>
          <a:xfrm>
            <a:off x="467544" y="4064452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89" name="Symbol zastępczy tekstu 2"/>
          <p:cNvSpPr>
            <a:spLocks noGrp="1"/>
          </p:cNvSpPr>
          <p:nvPr>
            <p:ph type="body" idx="25" hasCustomPrompt="1"/>
          </p:nvPr>
        </p:nvSpPr>
        <p:spPr>
          <a:xfrm>
            <a:off x="467544" y="3645024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EMPLOYEES</a:t>
            </a:r>
          </a:p>
        </p:txBody>
      </p:sp>
      <p:sp>
        <p:nvSpPr>
          <p:cNvPr id="90" name="Symbol zastępczy tekstu 2"/>
          <p:cNvSpPr>
            <a:spLocks noGrp="1"/>
          </p:cNvSpPr>
          <p:nvPr>
            <p:ph type="body" idx="26" hasCustomPrompt="1"/>
          </p:nvPr>
        </p:nvSpPr>
        <p:spPr>
          <a:xfrm>
            <a:off x="1403648" y="5157192"/>
            <a:ext cx="7283152" cy="1152128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err="1"/>
              <a:t>Grafenrheinfeld</a:t>
            </a:r>
            <a:r>
              <a:rPr lang="pl-PL" dirty="0"/>
              <a:t> HQ FIS</a:t>
            </a:r>
          </a:p>
          <a:p>
            <a:pPr lvl="0"/>
            <a:r>
              <a:rPr lang="pl-PL" dirty="0"/>
              <a:t>Gliwice HQ DEV-CENTER</a:t>
            </a:r>
          </a:p>
          <a:p>
            <a:pPr lvl="0"/>
            <a:r>
              <a:rPr lang="pl-PL" dirty="0"/>
              <a:t>Offenbach, Stuttgart - </a:t>
            </a:r>
            <a:r>
              <a:rPr lang="pl-PL" dirty="0" err="1"/>
              <a:t>Leonberg</a:t>
            </a:r>
            <a:endParaRPr lang="pl-PL" dirty="0"/>
          </a:p>
        </p:txBody>
      </p:sp>
      <p:sp>
        <p:nvSpPr>
          <p:cNvPr id="91" name="Symbol zastępczy zawartości 2"/>
          <p:cNvSpPr>
            <a:spLocks noGrp="1"/>
          </p:cNvSpPr>
          <p:nvPr>
            <p:ph idx="27"/>
          </p:nvPr>
        </p:nvSpPr>
        <p:spPr>
          <a:xfrm>
            <a:off x="467544" y="5144572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92" name="Symbol zastępczy tekstu 2"/>
          <p:cNvSpPr>
            <a:spLocks noGrp="1"/>
          </p:cNvSpPr>
          <p:nvPr>
            <p:ph type="body" idx="28" hasCustomPrompt="1"/>
          </p:nvPr>
        </p:nvSpPr>
        <p:spPr>
          <a:xfrm>
            <a:off x="467544" y="4725144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LOCATIONS</a:t>
            </a:r>
          </a:p>
        </p:txBody>
      </p:sp>
      <p:sp>
        <p:nvSpPr>
          <p:cNvPr id="15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9" name="Symbol zastępczy zawartości 34"/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5156" y="4085354"/>
            <a:ext cx="552450" cy="5143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Obraz 19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685961" y="5269452"/>
            <a:ext cx="464438" cy="3429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670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17" name="Symbol zastępczy zawartości 2"/>
          <p:cNvSpPr>
            <a:spLocks noGrp="1"/>
          </p:cNvSpPr>
          <p:nvPr>
            <p:ph idx="16"/>
          </p:nvPr>
        </p:nvSpPr>
        <p:spPr>
          <a:xfrm>
            <a:off x="467544" y="1556792"/>
            <a:ext cx="1907704" cy="1152128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7"/>
          </p:nvPr>
        </p:nvSpPr>
        <p:spPr>
          <a:xfrm>
            <a:off x="2483768" y="1556792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idx="18"/>
          </p:nvPr>
        </p:nvSpPr>
        <p:spPr>
          <a:xfrm>
            <a:off x="4499992" y="1556792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1" name="Symbol zastępczy zawartości 2"/>
          <p:cNvSpPr>
            <a:spLocks noGrp="1"/>
          </p:cNvSpPr>
          <p:nvPr>
            <p:ph idx="19"/>
          </p:nvPr>
        </p:nvSpPr>
        <p:spPr>
          <a:xfrm>
            <a:off x="6516216" y="1556792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idx="20"/>
          </p:nvPr>
        </p:nvSpPr>
        <p:spPr>
          <a:xfrm>
            <a:off x="467544" y="2780928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3" name="Symbol zastępczy zawartości 2"/>
          <p:cNvSpPr>
            <a:spLocks noGrp="1"/>
          </p:cNvSpPr>
          <p:nvPr>
            <p:ph idx="21"/>
          </p:nvPr>
        </p:nvSpPr>
        <p:spPr>
          <a:xfrm>
            <a:off x="2483768" y="2780928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4" name="Symbol zastępczy zawartości 2"/>
          <p:cNvSpPr>
            <a:spLocks noGrp="1"/>
          </p:cNvSpPr>
          <p:nvPr>
            <p:ph idx="22"/>
          </p:nvPr>
        </p:nvSpPr>
        <p:spPr>
          <a:xfrm>
            <a:off x="4499992" y="2780928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5" name="Symbol zastępczy zawartości 2"/>
          <p:cNvSpPr>
            <a:spLocks noGrp="1"/>
          </p:cNvSpPr>
          <p:nvPr>
            <p:ph idx="23"/>
          </p:nvPr>
        </p:nvSpPr>
        <p:spPr>
          <a:xfrm>
            <a:off x="6516216" y="2780928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6" name="Symbol zastępczy zawartości 2"/>
          <p:cNvSpPr>
            <a:spLocks noGrp="1"/>
          </p:cNvSpPr>
          <p:nvPr>
            <p:ph idx="24"/>
          </p:nvPr>
        </p:nvSpPr>
        <p:spPr>
          <a:xfrm>
            <a:off x="467544" y="4005064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8" name="Symbol zastępczy zawartości 2"/>
          <p:cNvSpPr>
            <a:spLocks noGrp="1"/>
          </p:cNvSpPr>
          <p:nvPr>
            <p:ph idx="25"/>
          </p:nvPr>
        </p:nvSpPr>
        <p:spPr>
          <a:xfrm>
            <a:off x="2483768" y="4005064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9" name="Symbol zastępczy zawartości 2"/>
          <p:cNvSpPr>
            <a:spLocks noGrp="1"/>
          </p:cNvSpPr>
          <p:nvPr>
            <p:ph idx="26"/>
          </p:nvPr>
        </p:nvSpPr>
        <p:spPr>
          <a:xfrm>
            <a:off x="4499992" y="4005064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25" name="Symbol zastępczy zawartości 2"/>
          <p:cNvSpPr>
            <a:spLocks noGrp="1"/>
          </p:cNvSpPr>
          <p:nvPr>
            <p:ph idx="27"/>
          </p:nvPr>
        </p:nvSpPr>
        <p:spPr>
          <a:xfrm>
            <a:off x="6516216" y="4005064"/>
            <a:ext cx="1907704" cy="1152128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20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9415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7" name="Symbol zastępczy zawartości 2"/>
          <p:cNvSpPr>
            <a:spLocks noGrp="1"/>
          </p:cNvSpPr>
          <p:nvPr>
            <p:ph idx="11"/>
          </p:nvPr>
        </p:nvSpPr>
        <p:spPr>
          <a:xfrm>
            <a:off x="0" y="1340768"/>
            <a:ext cx="5724128" cy="4896544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5" name="Symbol zastępczy tekstu 2"/>
          <p:cNvSpPr>
            <a:spLocks noGrp="1"/>
          </p:cNvSpPr>
          <p:nvPr>
            <p:ph type="body" idx="1"/>
          </p:nvPr>
        </p:nvSpPr>
        <p:spPr>
          <a:xfrm>
            <a:off x="5724128" y="2852936"/>
            <a:ext cx="3024336" cy="1440160"/>
          </a:xfrm>
          <a:solidFill>
            <a:schemeClr val="bg1"/>
          </a:solidFill>
        </p:spPr>
        <p:txBody>
          <a:bodyPr anchor="ctr"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3"/>
          </p:nvPr>
        </p:nvSpPr>
        <p:spPr>
          <a:xfrm>
            <a:off x="5724129" y="4293096"/>
            <a:ext cx="3024335" cy="1944216"/>
          </a:xfrm>
          <a:solidFill>
            <a:srgbClr val="EE7113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4"/>
          </p:nvPr>
        </p:nvSpPr>
        <p:spPr>
          <a:xfrm>
            <a:off x="5724128" y="1340768"/>
            <a:ext cx="3024336" cy="1512168"/>
          </a:xfrm>
          <a:solidFill>
            <a:schemeClr val="bg1"/>
          </a:solidFill>
        </p:spPr>
        <p:txBody>
          <a:bodyPr anchor="ctr"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8606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końc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/>
          <p:cNvSpPr txBox="1"/>
          <p:nvPr userDrawn="1"/>
        </p:nvSpPr>
        <p:spPr>
          <a:xfrm>
            <a:off x="4355976" y="3486280"/>
            <a:ext cx="3096344" cy="223224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pl-PL" sz="1800" b="1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FIS-SST Sp. z o.o. 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sz="1400" b="0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ul. Bojkowska 37C </a:t>
            </a:r>
            <a:br>
              <a:rPr lang="pl-PL" sz="1400" b="0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</a:br>
            <a:r>
              <a:rPr lang="pl-PL" sz="1400" b="0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PL 44-101 Gliwice </a:t>
            </a:r>
          </a:p>
          <a:p>
            <a:pPr algn="l">
              <a:defRPr/>
            </a:pPr>
            <a:endParaRPr lang="pl-PL" sz="1400" b="0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  <a:p>
            <a:pPr algn="l" defTabSz="900113">
              <a:tabLst>
                <a:tab pos="355600" algn="l"/>
                <a:tab pos="723900" algn="l"/>
                <a:tab pos="982663" algn="l"/>
              </a:tabLst>
              <a:defRPr/>
            </a:pPr>
            <a:r>
              <a:rPr lang="pl-PL" sz="14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tel.</a:t>
            </a:r>
            <a:r>
              <a:rPr lang="pl-PL" sz="1400" b="0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	  </a:t>
            </a:r>
            <a:r>
              <a:rPr lang="pl-PL" sz="1600" b="1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+48 32 720 12 60</a:t>
            </a:r>
          </a:p>
          <a:p>
            <a:pPr algn="l" defTabSz="900113" rtl="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23900" algn="l"/>
                <a:tab pos="982663" algn="l"/>
              </a:tabLst>
              <a:defRPr/>
            </a:pPr>
            <a:r>
              <a:rPr lang="pl-PL" sz="14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f</a:t>
            </a:r>
            <a:r>
              <a:rPr lang="fr-FR" sz="14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ax. </a:t>
            </a:r>
            <a:r>
              <a:rPr lang="pl-PL" sz="14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  </a:t>
            </a:r>
            <a:r>
              <a:rPr lang="pl-PL" sz="16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fr-FR" sz="1600" b="1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+48 32 720 12 61 </a:t>
            </a:r>
            <a:endParaRPr lang="pl-PL" sz="1600" b="1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  <a:p>
            <a:pPr algn="l">
              <a:tabLst>
                <a:tab pos="355600" algn="l"/>
                <a:tab pos="723900" algn="l"/>
                <a:tab pos="982663" algn="l"/>
              </a:tabLst>
              <a:defRPr/>
            </a:pPr>
            <a:r>
              <a:rPr lang="pl-PL" sz="14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mail:</a:t>
            </a:r>
            <a:r>
              <a:rPr lang="pl-PL" sz="1600" b="0" kern="1200" dirty="0">
                <a:solidFill>
                  <a:srgbClr val="00B0F0"/>
                </a:solidFill>
                <a:latin typeface="Calibri"/>
                <a:ea typeface="+mn-ea"/>
                <a:cs typeface="Calibri"/>
              </a:rPr>
              <a:t>  </a:t>
            </a:r>
            <a:r>
              <a:rPr lang="pl-PL" sz="1600" b="1" kern="1200" dirty="0">
                <a:solidFill>
                  <a:srgbClr val="003663"/>
                </a:solidFill>
                <a:latin typeface="Calibri"/>
                <a:ea typeface="+mn-ea"/>
                <a:cs typeface="Calibri"/>
              </a:rPr>
              <a:t>sales@fis-sst.pl</a:t>
            </a:r>
            <a:endParaRPr lang="pl-PL" sz="1400" b="0" kern="1200" dirty="0">
              <a:solidFill>
                <a:srgbClr val="00366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6887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"/>
          <a:stretch/>
        </p:blipFill>
        <p:spPr>
          <a:xfrm>
            <a:off x="2195736" y="5517232"/>
            <a:ext cx="6948264" cy="808978"/>
          </a:xfrm>
          <a:prstGeom prst="rect">
            <a:avLst/>
          </a:prstGeom>
        </p:spPr>
      </p:pic>
      <p:sp>
        <p:nvSpPr>
          <p:cNvPr id="10" name="Tytuł 1"/>
          <p:cNvSpPr>
            <a:spLocks noGrp="1"/>
          </p:cNvSpPr>
          <p:nvPr>
            <p:ph type="ctrTitle"/>
          </p:nvPr>
        </p:nvSpPr>
        <p:spPr>
          <a:xfrm>
            <a:off x="4496417" y="2132856"/>
            <a:ext cx="3960440" cy="145400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6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11" name="Podtytuł 2"/>
          <p:cNvSpPr>
            <a:spLocks noGrp="1"/>
          </p:cNvSpPr>
          <p:nvPr>
            <p:ph type="subTitle" idx="1"/>
          </p:nvPr>
        </p:nvSpPr>
        <p:spPr>
          <a:xfrm>
            <a:off x="4496417" y="3631432"/>
            <a:ext cx="3960440" cy="982960"/>
          </a:xfrm>
        </p:spPr>
        <p:txBody>
          <a:bodyPr>
            <a:noAutofit/>
          </a:bodyPr>
          <a:lstStyle>
            <a:lvl1pPr marL="0" marR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pl-PL" sz="2000" b="1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Kliknij, aby edytować styl wzorca podtytułu</a:t>
            </a:r>
          </a:p>
        </p:txBody>
      </p:sp>
      <p:sp>
        <p:nvSpPr>
          <p:cNvPr id="7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290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4496417" y="3107704"/>
            <a:ext cx="3960440" cy="145400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>
                <a:solidFill>
                  <a:srgbClr val="00366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496417" y="4606280"/>
            <a:ext cx="3960440" cy="98296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Kliknij, aby edytować styl wzorca podtytułu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7593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352928" cy="648072"/>
          </a:xfr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spcAft>
                <a:spcPts val="600"/>
              </a:spcAft>
              <a:buNone/>
              <a:defRPr lang="pl-PL" sz="3200" b="1" kern="1200" dirty="0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39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392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656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352928" cy="648072"/>
          </a:xfr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spcAft>
                <a:spcPts val="600"/>
              </a:spcAft>
              <a:buNone/>
              <a:defRPr lang="pl-PL" sz="3200" b="1" kern="1200" dirty="0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395536" y="1556792"/>
            <a:ext cx="8352928" cy="720080"/>
          </a:xfrm>
        </p:spPr>
        <p:txBody>
          <a:bodyPr>
            <a:noAutofit/>
          </a:bodyPr>
          <a:lstStyle>
            <a:lvl1pPr marL="0" indent="0" algn="l" defTabSz="360363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lang="pl-PL" sz="18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3525" indent="0" algn="l" defTabSz="720725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kumimoji="0" lang="pl-PL" sz="1800" b="1" i="0" u="none" strike="noStrike" kern="1200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2538" indent="-3381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tabLst>
                <a:tab pos="1528763" algn="l"/>
              </a:tabLst>
              <a:defRPr lang="pl-PL" sz="1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marL="536575" lvl="1" indent="-273050" algn="l" defTabSz="720725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pl-PL" dirty="0"/>
              <a:t>	</a:t>
            </a:r>
          </a:p>
          <a:p>
            <a:pPr marL="536575" lvl="1" indent="-273050" algn="l" defTabSz="720725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pl-PL" dirty="0"/>
              <a:t>										</a:t>
            </a:r>
          </a:p>
        </p:txBody>
      </p:sp>
      <p:sp>
        <p:nvSpPr>
          <p:cNvPr id="4" name="Prostokąt 3"/>
          <p:cNvSpPr/>
          <p:nvPr userDrawn="1"/>
        </p:nvSpPr>
        <p:spPr>
          <a:xfrm>
            <a:off x="395536" y="2361182"/>
            <a:ext cx="2549872" cy="439404"/>
          </a:xfrm>
          <a:prstGeom prst="rect">
            <a:avLst/>
          </a:prstGeom>
          <a:solidFill>
            <a:srgbClr val="FF7005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5" name="Prostokąt 4"/>
          <p:cNvSpPr/>
          <p:nvPr userDrawn="1"/>
        </p:nvSpPr>
        <p:spPr>
          <a:xfrm>
            <a:off x="395536" y="2848399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6" name="Prostokąt 5"/>
          <p:cNvSpPr/>
          <p:nvPr userDrawn="1"/>
        </p:nvSpPr>
        <p:spPr>
          <a:xfrm>
            <a:off x="395536" y="3335615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395536" y="3822832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8" name="Prostokąt 7"/>
          <p:cNvSpPr/>
          <p:nvPr userDrawn="1"/>
        </p:nvSpPr>
        <p:spPr>
          <a:xfrm>
            <a:off x="395536" y="4310048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9" name="Prostokąt 8"/>
          <p:cNvSpPr/>
          <p:nvPr userDrawn="1"/>
        </p:nvSpPr>
        <p:spPr>
          <a:xfrm>
            <a:off x="395536" y="4797265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10" name="Prostokąt 9"/>
          <p:cNvSpPr/>
          <p:nvPr userDrawn="1"/>
        </p:nvSpPr>
        <p:spPr>
          <a:xfrm>
            <a:off x="395536" y="5284481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11" name="Prostokąt 10"/>
          <p:cNvSpPr/>
          <p:nvPr userDrawn="1"/>
        </p:nvSpPr>
        <p:spPr>
          <a:xfrm>
            <a:off x="395536" y="5771698"/>
            <a:ext cx="2549872" cy="43940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1002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</a:pPr>
            <a:r>
              <a:rPr lang="pl-PL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</a:p>
        </p:txBody>
      </p:sp>
      <p:sp>
        <p:nvSpPr>
          <p:cNvPr id="12" name="Symbol zastępczy zawartości 2"/>
          <p:cNvSpPr>
            <a:spLocks noGrp="1"/>
          </p:cNvSpPr>
          <p:nvPr>
            <p:ph idx="12"/>
          </p:nvPr>
        </p:nvSpPr>
        <p:spPr>
          <a:xfrm>
            <a:off x="3059832" y="2361182"/>
            <a:ext cx="5688632" cy="3732114"/>
          </a:xfrm>
        </p:spPr>
        <p:txBody>
          <a:bodyPr/>
          <a:lstStyle/>
          <a:p>
            <a:pPr lvl="0"/>
            <a:endParaRPr lang="pl-PL" dirty="0"/>
          </a:p>
        </p:txBody>
      </p:sp>
      <p:sp>
        <p:nvSpPr>
          <p:cNvPr id="13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7919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403648" y="1817966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17" name="Symbol zastępczy zawartości 2"/>
          <p:cNvSpPr>
            <a:spLocks noGrp="1"/>
          </p:cNvSpPr>
          <p:nvPr>
            <p:ph idx="15"/>
          </p:nvPr>
        </p:nvSpPr>
        <p:spPr>
          <a:xfrm>
            <a:off x="467544" y="1805346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idx="19"/>
          </p:nvPr>
        </p:nvSpPr>
        <p:spPr>
          <a:xfrm>
            <a:off x="467544" y="1385918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1" name="Symbol zastępczy tekstu 2"/>
          <p:cNvSpPr>
            <a:spLocks noGrp="1"/>
          </p:cNvSpPr>
          <p:nvPr>
            <p:ph type="body" idx="20"/>
          </p:nvPr>
        </p:nvSpPr>
        <p:spPr>
          <a:xfrm>
            <a:off x="1403648" y="2924944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2" name="Symbol zastępczy zawartości 2"/>
          <p:cNvSpPr>
            <a:spLocks noGrp="1"/>
          </p:cNvSpPr>
          <p:nvPr>
            <p:ph idx="21"/>
          </p:nvPr>
        </p:nvSpPr>
        <p:spPr>
          <a:xfrm>
            <a:off x="467544" y="2912324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83" name="Symbol zastępczy tekstu 2"/>
          <p:cNvSpPr>
            <a:spLocks noGrp="1"/>
          </p:cNvSpPr>
          <p:nvPr>
            <p:ph type="body" idx="22"/>
          </p:nvPr>
        </p:nvSpPr>
        <p:spPr>
          <a:xfrm>
            <a:off x="467544" y="2492896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7" name="Symbol zastępczy tekstu 2"/>
          <p:cNvSpPr>
            <a:spLocks noGrp="1"/>
          </p:cNvSpPr>
          <p:nvPr>
            <p:ph type="body" idx="23"/>
          </p:nvPr>
        </p:nvSpPr>
        <p:spPr>
          <a:xfrm>
            <a:off x="1403648" y="4077072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88" name="Symbol zastępczy zawartości 2"/>
          <p:cNvSpPr>
            <a:spLocks noGrp="1"/>
          </p:cNvSpPr>
          <p:nvPr>
            <p:ph idx="24"/>
          </p:nvPr>
        </p:nvSpPr>
        <p:spPr>
          <a:xfrm>
            <a:off x="467544" y="4064452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89" name="Symbol zastępczy tekstu 2"/>
          <p:cNvSpPr>
            <a:spLocks noGrp="1"/>
          </p:cNvSpPr>
          <p:nvPr>
            <p:ph type="body" idx="25"/>
          </p:nvPr>
        </p:nvSpPr>
        <p:spPr>
          <a:xfrm>
            <a:off x="467544" y="3645024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90" name="Symbol zastępczy tekstu 2"/>
          <p:cNvSpPr>
            <a:spLocks noGrp="1"/>
          </p:cNvSpPr>
          <p:nvPr>
            <p:ph type="body" idx="26"/>
          </p:nvPr>
        </p:nvSpPr>
        <p:spPr>
          <a:xfrm>
            <a:off x="1403648" y="5157192"/>
            <a:ext cx="3888432" cy="504056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sp>
        <p:nvSpPr>
          <p:cNvPr id="91" name="Symbol zastępczy zawartości 2"/>
          <p:cNvSpPr>
            <a:spLocks noGrp="1"/>
          </p:cNvSpPr>
          <p:nvPr>
            <p:ph idx="27"/>
          </p:nvPr>
        </p:nvSpPr>
        <p:spPr>
          <a:xfrm>
            <a:off x="467544" y="5144572"/>
            <a:ext cx="936104" cy="54353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l-PL" dirty="0"/>
          </a:p>
        </p:txBody>
      </p:sp>
      <p:sp>
        <p:nvSpPr>
          <p:cNvPr id="92" name="Symbol zastępczy tekstu 2"/>
          <p:cNvSpPr>
            <a:spLocks noGrp="1"/>
          </p:cNvSpPr>
          <p:nvPr>
            <p:ph type="body" idx="28"/>
          </p:nvPr>
        </p:nvSpPr>
        <p:spPr>
          <a:xfrm>
            <a:off x="467544" y="4725144"/>
            <a:ext cx="4824536" cy="432048"/>
          </a:xfrm>
        </p:spPr>
        <p:txBody>
          <a:bodyPr anchor="b"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pl-PL" dirty="0"/>
          </a:p>
        </p:txBody>
      </p:sp>
      <p:pic>
        <p:nvPicPr>
          <p:cNvPr id="2050" name="Picture 2" descr="C:\Users\Biuro\Dropbox\NuOrder Docs 2015_10_13\Klienci Dropbox\FIS-SST\projekty\FIS-SST_prezentacja PPT_17_01_02\FIS-SST_grafiki do prezentacji_17_01_05\logo_duz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321468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0377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641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l-PL" dirty="0"/>
              <a:t>Kliknij, aby edytować style wzorca tekstu</a:t>
            </a:r>
          </a:p>
          <a:p>
            <a:pPr marL="742950" lvl="1" indent="-479425" algn="l" defTabSz="914400" rtl="0" eaLnBrk="1" latinLnBrk="0" hangingPunct="1">
              <a:spcBef>
                <a:spcPct val="20000"/>
              </a:spcBef>
            </a:pPr>
            <a:r>
              <a:rPr lang="pl-PL" dirty="0"/>
              <a:t>Drugi poziom</a:t>
            </a:r>
          </a:p>
          <a:p>
            <a:pPr marL="742950" lvl="1" indent="-479425" algn="l" defTabSz="914400" rtl="0" eaLnBrk="1" latinLnBrk="0" hangingPunct="1">
              <a:spcBef>
                <a:spcPct val="20000"/>
              </a:spcBef>
            </a:pPr>
            <a:r>
              <a:rPr lang="pl-PL" dirty="0"/>
              <a:t>	Trzeci poziom</a:t>
            </a:r>
          </a:p>
          <a:p>
            <a:pPr marL="1143000" lvl="2" indent="-228600" algn="l" defTabSz="914400" rtl="0" eaLnBrk="1" latinLnBrk="0" hangingPunct="1">
              <a:spcBef>
                <a:spcPct val="20000"/>
              </a:spcBef>
            </a:pPr>
            <a:r>
              <a:rPr lang="pl-PL" dirty="0"/>
              <a:t>	Czwarty poziom</a:t>
            </a:r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6309320"/>
            <a:ext cx="6848475" cy="133350"/>
          </a:xfrm>
          <a:prstGeom prst="rect">
            <a:avLst/>
          </a:prstGeom>
          <a:effectLst/>
        </p:spPr>
      </p:pic>
      <p:pic>
        <p:nvPicPr>
          <p:cNvPr id="1026" name="Picture 2" descr="C:\Users\Biuro\Dropbox\NuOrder Docs 2015_10_13\Klienci Dropbox\FIS-SST\projekty\FIS-SST_prezentacja PPT_17_01_02\FIS-SST_grafiki do prezentacji_17_01_05\logo_foot.pn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123582"/>
            <a:ext cx="14763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BD614-91FA-429B-8A2B-45C1D00ED14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232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74" r:id="rId2"/>
    <p:sldLayoutId id="2147483871" r:id="rId3"/>
    <p:sldLayoutId id="2147483838" r:id="rId4"/>
    <p:sldLayoutId id="2147483834" r:id="rId5"/>
    <p:sldLayoutId id="2147483841" r:id="rId6"/>
    <p:sldLayoutId id="2147483842" r:id="rId7"/>
    <p:sldLayoutId id="2147483868" r:id="rId8"/>
    <p:sldLayoutId id="2147483872" r:id="rId9"/>
    <p:sldLayoutId id="2147483861" r:id="rId10"/>
    <p:sldLayoutId id="2147483857" r:id="rId11"/>
    <p:sldLayoutId id="2147483865" r:id="rId12"/>
    <p:sldLayoutId id="2147483848" r:id="rId13"/>
    <p:sldLayoutId id="2147483855" r:id="rId14"/>
    <p:sldLayoutId id="2147483859" r:id="rId15"/>
    <p:sldLayoutId id="2147483856" r:id="rId16"/>
    <p:sldLayoutId id="2147483858" r:id="rId17"/>
    <p:sldLayoutId id="2147483862" r:id="rId18"/>
    <p:sldLayoutId id="2147483870" r:id="rId19"/>
    <p:sldLayoutId id="2147483863" r:id="rId20"/>
    <p:sldLayoutId id="2147483866" r:id="rId21"/>
    <p:sldLayoutId id="2147483873" r:id="rId2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pl-PL" sz="3200" b="1" kern="1200" dirty="0">
          <a:solidFill>
            <a:srgbClr val="00366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4445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kumimoji="0" lang="pl-PL" sz="1400" b="1" i="0" u="none" strike="noStrike" kern="1200" cap="none" spc="0" normalizeH="0" baseline="0" dirty="0" smtClean="0">
          <a:ln>
            <a:noFill/>
          </a:ln>
          <a:solidFill>
            <a:schemeClr val="tx1">
              <a:lumMod val="65000"/>
              <a:lumOff val="35000"/>
            </a:schemeClr>
          </a:solidFill>
          <a:effectLst/>
          <a:uLnTx/>
          <a:uFillTx/>
          <a:latin typeface="Calibri" pitchFamily="34" charset="0"/>
          <a:ea typeface="+mn-ea"/>
          <a:cs typeface="Calibri" pitchFamily="34" charset="0"/>
        </a:defRPr>
      </a:lvl1pPr>
      <a:lvl2pPr marL="263525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0" lang="pl-PL" sz="1400" b="1" i="0" u="none" strike="noStrike" kern="1200" cap="none" spc="0" normalizeH="0" baseline="0" dirty="0" smtClean="0">
          <a:ln>
            <a:noFill/>
          </a:ln>
          <a:solidFill>
            <a:schemeClr val="tx1">
              <a:lumMod val="65000"/>
              <a:lumOff val="35000"/>
            </a:schemeClr>
          </a:solidFill>
          <a:effectLst/>
          <a:uLnTx/>
          <a:uFillTx/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0" lang="pl-PL" sz="1400" b="1" i="0" u="none" strike="noStrike" kern="1200" cap="none" spc="0" normalizeH="0" baseline="0" dirty="0" smtClean="0">
          <a:ln>
            <a:noFill/>
          </a:ln>
          <a:solidFill>
            <a:schemeClr val="tx1">
              <a:lumMod val="65000"/>
              <a:lumOff val="35000"/>
            </a:schemeClr>
          </a:solidFill>
          <a:effectLst/>
          <a:uLnTx/>
          <a:uFillTx/>
          <a:latin typeface="+mn-lt"/>
          <a:ea typeface="+mn-ea"/>
          <a:cs typeface="+mn-cs"/>
        </a:defRPr>
      </a:lvl3pPr>
      <a:lvl4pPr marL="177800" indent="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635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l-PL" sz="1400" b="0" i="0" u="none" strike="noStrike" kern="1200" cap="none" spc="0" normalizeH="0" baseline="0" dirty="0" smtClean="0">
          <a:ln>
            <a:noFill/>
          </a:ln>
          <a:solidFill>
            <a:schemeClr val="tx1">
              <a:lumMod val="75000"/>
              <a:lumOff val="25000"/>
            </a:schemeClr>
          </a:solidFill>
          <a:effectLst/>
          <a:uLnTx/>
          <a:uFillTx/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FF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FFC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92D05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en/question-mark-question-mark-symbol-706906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://pngimg.com/download/2745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ee/tech/index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Java_Platform,_Enterprise_Edition" TargetMode="External"/><Relationship Id="rId5" Type="http://schemas.openxmlformats.org/officeDocument/2006/relationships/hyperlink" Target="https://javaee.github.io/tutorial/toc.html" TargetMode="External"/><Relationship Id="rId4" Type="http://schemas.openxmlformats.org/officeDocument/2006/relationships/hyperlink" Target="https://javaee.github.io/tutori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ee.github.io/tutorial/overview008.html#java-api-for-json-bin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3" y="2316997"/>
            <a:ext cx="8229600" cy="1296144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Profesjonalne aplikacje dla biznesu klasy Enterprise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</a:t>
            </a:fld>
            <a:endParaRPr lang="pl-PL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B3176D5C-8DFF-4311-A84A-F011673A0FCE}"/>
              </a:ext>
            </a:extLst>
          </p:cNvPr>
          <p:cNvSpPr txBox="1">
            <a:spLocks/>
          </p:cNvSpPr>
          <p:nvPr/>
        </p:nvSpPr>
        <p:spPr>
          <a:xfrm>
            <a:off x="179512" y="3304251"/>
            <a:ext cx="829964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8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6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b="0" dirty="0"/>
              <a:t>Wprowadzenie do </a:t>
            </a:r>
            <a:r>
              <a:rPr lang="pl-PL" sz="2400" b="0" dirty="0" err="1"/>
              <a:t>Jakarta</a:t>
            </a:r>
            <a:r>
              <a:rPr lang="pl-PL" sz="2400" b="0" dirty="0"/>
              <a:t> EE (Java EE 8)</a:t>
            </a:r>
            <a:endParaRPr lang="en-GB" sz="1600" b="0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7CA82160-7D6F-45DD-96E9-D053D875A514}"/>
              </a:ext>
            </a:extLst>
          </p:cNvPr>
          <p:cNvSpPr txBox="1">
            <a:spLocks/>
          </p:cNvSpPr>
          <p:nvPr/>
        </p:nvSpPr>
        <p:spPr>
          <a:xfrm>
            <a:off x="7176614" y="5378530"/>
            <a:ext cx="201622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8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6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0" dirty="0"/>
              <a:t>Piotr Apollo</a:t>
            </a:r>
          </a:p>
          <a:p>
            <a:r>
              <a:rPr lang="pl-PL" sz="1600" b="0" dirty="0"/>
              <a:t>Krzysztof Grel </a:t>
            </a:r>
            <a:endParaRPr lang="en-GB" sz="1600" b="0" dirty="0"/>
          </a:p>
        </p:txBody>
      </p:sp>
    </p:spTree>
    <p:extLst>
      <p:ext uri="{BB962C8B-B14F-4D97-AF65-F5344CB8AC3E}">
        <p14:creationId xmlns:p14="http://schemas.microsoft.com/office/powerpoint/2010/main" val="304525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Servlet</a:t>
            </a:r>
            <a:r>
              <a:rPr lang="pl-PL" dirty="0"/>
              <a:t> – </a:t>
            </a:r>
            <a:r>
              <a:rPr lang="pl-PL" dirty="0" err="1"/>
              <a:t>Lifecycle</a:t>
            </a:r>
            <a:r>
              <a:rPr lang="pl-PL" dirty="0"/>
              <a:t> </a:t>
            </a:r>
            <a:r>
              <a:rPr lang="pl-PL" dirty="0" err="1"/>
              <a:t>Events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and reacting to events in a servlet’s lifecycle by defining listener objects whose methods get invoked when lifecycle events occur. Use the 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WebListener</a:t>
            </a: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to define a listener to get events for various operations on the particular web application context. </a:t>
            </a:r>
          </a:p>
          <a:p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annotated with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WebListener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implement one of the following interfaces: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javax.servlet.Servlet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javax.servlet.Servlet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javax.servlet.http.Http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javax.servlet.http.Http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javax.servlet.http.Http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javax.servlet.Servlet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javax.servlet.Servlet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AttributeListener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F5359090-47BF-44E9-A668-7536C325217B}"/>
              </a:ext>
            </a:extLst>
          </p:cNvPr>
          <p:cNvSpPr/>
          <p:nvPr/>
        </p:nvSpPr>
        <p:spPr>
          <a:xfrm>
            <a:off x="428600" y="1176427"/>
            <a:ext cx="8363272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pl-PL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javax.servlet.annotation.WebListener</a:t>
            </a:r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javax.servlet.http.HttpSessionEvent;</a:t>
            </a:r>
          </a:p>
          <a:p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javax.servlet.http.HttpSessionListener;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pl-PL" dirty="0" err="1">
                <a:solidFill>
                  <a:srgbClr val="646464"/>
                </a:solidFill>
                <a:latin typeface="Consolas" panose="020B0609020204030204" pitchFamily="49" charset="0"/>
              </a:rPr>
              <a:t>WebListener</a:t>
            </a:r>
            <a:endParaRPr lang="pl-PL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SessionListener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HttpSessionListener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sessionCreated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HttpSessionEvent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 </a:t>
            </a:r>
            <a:endParaRPr lang="pl-PL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3F7F5F"/>
                </a:solidFill>
                <a:latin typeface="Consolas" panose="020B0609020204030204" pitchFamily="49" charset="0"/>
              </a:rPr>
              <a:t>implement</a:t>
            </a:r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3F7F5F"/>
                </a:solidFill>
                <a:latin typeface="Consolas" panose="020B0609020204030204" pitchFamily="49" charset="0"/>
              </a:rPr>
              <a:t>logic</a:t>
            </a:r>
            <a:endParaRPr lang="pl-PL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 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sessionDestroyed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HttpSessionEvent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  </a:t>
            </a:r>
          </a:p>
          <a:p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3F7F5F"/>
                </a:solidFill>
                <a:latin typeface="Consolas" panose="020B0609020204030204" pitchFamily="49" charset="0"/>
              </a:rPr>
              <a:t>implement</a:t>
            </a:r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3F7F5F"/>
                </a:solidFill>
                <a:latin typeface="Consolas" panose="020B0609020204030204" pitchFamily="49" charset="0"/>
              </a:rPr>
              <a:t>logic</a:t>
            </a:r>
            <a:endParaRPr lang="pl-PL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480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Servlet</a:t>
            </a:r>
            <a:r>
              <a:rPr lang="pl-PL" dirty="0"/>
              <a:t> – </a:t>
            </a:r>
            <a:r>
              <a:rPr lang="pl-PL" dirty="0" err="1"/>
              <a:t>Scope</a:t>
            </a:r>
            <a:r>
              <a:rPr lang="pl-PL" dirty="0"/>
              <a:t> Objects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Collaborating web components share information by means of objects that are maintained as attributes of four scope objects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javax.servlet.ServletContext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javax.servlet.http.HttpSession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Subtype of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javax.servlet.ServletRequest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(JSP) (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javax.servlet.jsp.JspContext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a multithreaded server, shared resources can be accessed concurrently.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Servlet</a:t>
            </a:r>
            <a:r>
              <a:rPr lang="pl-PL" dirty="0"/>
              <a:t> - </a:t>
            </a:r>
            <a:r>
              <a:rPr lang="pl-PL" dirty="0" err="1"/>
              <a:t>Filtering</a:t>
            </a:r>
            <a:r>
              <a:rPr lang="pl-PL" dirty="0"/>
              <a:t> </a:t>
            </a:r>
            <a:r>
              <a:rPr lang="pl-PL" dirty="0" err="1"/>
              <a:t>Requests</a:t>
            </a:r>
            <a:r>
              <a:rPr lang="pl-PL" dirty="0"/>
              <a:t> </a:t>
            </a:r>
            <a:r>
              <a:rPr lang="pl-PL" sz="3600" dirty="0"/>
              <a:t>and</a:t>
            </a:r>
            <a:r>
              <a:rPr lang="pl-PL" dirty="0"/>
              <a:t> </a:t>
            </a:r>
            <a:r>
              <a:rPr lang="pl-PL" dirty="0" err="1"/>
              <a:t>Responses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83853" y="1145961"/>
            <a:ext cx="8229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transform the header and content (or both) of a request or response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functionality that can be "attached" to any kind of web resource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order of the filters in the chain is the same as the order in which filter mappings appear in the web application deployment descriptor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(web.xml )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doFilter</a:t>
            </a:r>
            <a:r>
              <a:rPr lang="pl-PL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the </a:t>
            </a:r>
            <a:r>
              <a:rPr lang="pl-P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A3582FB-109B-47CB-9C35-967503440652}"/>
              </a:ext>
            </a:extLst>
          </p:cNvPr>
          <p:cNvSpPr/>
          <p:nvPr/>
        </p:nvSpPr>
        <p:spPr>
          <a:xfrm>
            <a:off x="451278" y="1088888"/>
            <a:ext cx="8164978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javax.servlet.Filter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javax.servlet.FilterChain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javax.servlet.ServletException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javax.servlet.ServletRequest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javax.servlet.ServletResponse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javax.servlet.annotation.WebFilter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javax.servlet.annotation.WebInitParam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pl-PL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WebFilter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filterName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FirstFilterExample</a:t>
            </a:r>
            <a:r>
              <a:rPr lang="pl-PL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urlPatterns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pl-PL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first-servlet</a:t>
            </a:r>
            <a:r>
              <a:rPr lang="pl-PL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initParams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sz="16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nsolas" panose="020B0609020204030204" pitchFamily="49" charset="0"/>
              </a:rPr>
              <a:t>WebInitParam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(name = 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"mode"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 = </a:t>
            </a:r>
            <a:r>
              <a:rPr 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"test"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)})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FirstFilter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Filter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doFilter(ServletRequest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request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ServletResponse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response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FilterChain </a:t>
            </a:r>
            <a:r>
              <a:rPr lang="fr-F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chain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pl-PL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endParaRPr lang="pl-PL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pl-PL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// </a:t>
            </a:r>
            <a:r>
              <a:rPr lang="pl-PL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implement</a:t>
            </a:r>
            <a:r>
              <a:rPr lang="pl-PL" sz="16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you</a:t>
            </a:r>
            <a:r>
              <a:rPr lang="pl-PL" sz="16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logic</a:t>
            </a:r>
            <a:endParaRPr lang="pl-PL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chain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.doFilter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request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response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6412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Context</a:t>
            </a:r>
            <a:r>
              <a:rPr lang="pl-PL" dirty="0"/>
              <a:t> and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r>
              <a:rPr lang="pl-PL" dirty="0"/>
              <a:t> (CDI)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55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major theme of CDI is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loose coupling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CDI does the following: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Decouples the server and the client by means of well-defined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qualifiers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that the server implementation may vary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Decouples the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lifecycles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collaborating components by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components contextual, with automatic lifecycle management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Allowing stateful components to interact like services, purely by message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 decouples message producers from consumers, by means of events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Decouples orthogonal concerns by means of Java EE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interceptors</a:t>
            </a:r>
          </a:p>
        </p:txBody>
      </p:sp>
    </p:spTree>
    <p:extLst>
      <p:ext uri="{BB962C8B-B14F-4D97-AF65-F5344CB8AC3E}">
        <p14:creationId xmlns:p14="http://schemas.microsoft.com/office/powerpoint/2010/main" val="201562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– </a:t>
            </a:r>
            <a:r>
              <a:rPr lang="pl-PL" dirty="0" err="1"/>
              <a:t>Provided</a:t>
            </a:r>
            <a:r>
              <a:rPr lang="pl-PL" dirty="0"/>
              <a:t> Services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injection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ability to decorate injected components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ypesafe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interceptor bindings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event-notification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dditional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conversation scope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the Expression Language (EL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complete Service Provider Interface (SPI) that allows third-party frameworks to integrate cleanly in the Java EE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0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– </a:t>
            </a:r>
            <a:r>
              <a:rPr lang="pl-PL" dirty="0" err="1"/>
              <a:t>Managed</a:t>
            </a:r>
            <a:r>
              <a:rPr lang="pl-PL" dirty="0"/>
              <a:t> Bean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(nonempty) set of bean types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(nonempty) set of qualifiers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scope 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Optionally, a bean EL name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interceptor bindings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bean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7090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- </a:t>
            </a:r>
            <a:r>
              <a:rPr lang="pl-PL" dirty="0" err="1"/>
              <a:t>Injection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kinds of objects can be injected: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any Java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beans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EE resources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sources, Java Message Service topics, queues, connection factories, and the like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Persistence contexts (Java Persistence API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EntityManager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objects)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 fields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returned by producer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 references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enterprise bean references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207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– </a:t>
            </a:r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Beans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17</a:t>
            </a:fld>
            <a:endParaRPr lang="pl-PL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7E17E1F-F195-4B81-806F-6E85AD636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46664"/>
              </p:ext>
            </p:extLst>
          </p:nvPr>
        </p:nvGraphicFramePr>
        <p:xfrm>
          <a:off x="353709" y="1578397"/>
          <a:ext cx="8436582" cy="3075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291">
                  <a:extLst>
                    <a:ext uri="{9D8B030D-6E8A-4147-A177-3AD203B41FA5}">
                      <a16:colId xmlns:a16="http://schemas.microsoft.com/office/drawing/2014/main" val="1138427424"/>
                    </a:ext>
                  </a:extLst>
                </a:gridCol>
                <a:gridCol w="4218291">
                  <a:extLst>
                    <a:ext uri="{9D8B030D-6E8A-4147-A177-3AD203B41FA5}">
                      <a16:colId xmlns:a16="http://schemas.microsoft.com/office/drawing/2014/main" val="866050867"/>
                    </a:ext>
                  </a:extLst>
                </a:gridCol>
              </a:tblGrid>
              <a:tr h="315035">
                <a:tc>
                  <a:txBody>
                    <a:bodyPr/>
                    <a:lstStyle/>
                    <a:p>
                      <a:r>
                        <a:rPr lang="pl-PL" dirty="0"/>
                        <a:t>Interface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Example</a:t>
                      </a:r>
                      <a:endParaRPr lang="pl-PL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74877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javax.transaction.UserTransaction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@Resource </a:t>
                      </a:r>
                      <a:r>
                        <a:rPr lang="pl-PL" dirty="0" err="1"/>
                        <a:t>UserTransaction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transaction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817331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java.security.Principal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@Resource </a:t>
                      </a:r>
                      <a:r>
                        <a:rPr lang="pl-PL" dirty="0"/>
                        <a:t>Principal </a:t>
                      </a:r>
                      <a:r>
                        <a:rPr lang="pl-PL" dirty="0" err="1"/>
                        <a:t>principal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57965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javax.validation.Validator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@Resource </a:t>
                      </a:r>
                      <a:r>
                        <a:rPr lang="pl-PL" dirty="0" err="1"/>
                        <a:t>Validator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validator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91400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javax.validation.ValidatorFactory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@Resource </a:t>
                      </a:r>
                      <a:r>
                        <a:rPr lang="pl-PL" dirty="0" err="1"/>
                        <a:t>ValidatorFactory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factory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177933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javax.servlet.http.HttpServletRequest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</a:t>
                      </a:r>
                      <a:r>
                        <a:rPr lang="pl-PL" b="1" dirty="0" err="1"/>
                        <a:t>Inject</a:t>
                      </a:r>
                      <a:r>
                        <a:rPr lang="pl-PL" b="1" dirty="0"/>
                        <a:t> </a:t>
                      </a:r>
                      <a:r>
                        <a:rPr lang="pl-PL" dirty="0" err="1"/>
                        <a:t>HttpServletRequest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req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99543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javax.servlet.http.HttpSession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</a:t>
                      </a:r>
                      <a:r>
                        <a:rPr lang="pl-PL" b="1" dirty="0" err="1"/>
                        <a:t>Inject</a:t>
                      </a:r>
                      <a:r>
                        <a:rPr lang="pl-PL" b="1" dirty="0"/>
                        <a:t> </a:t>
                      </a:r>
                      <a:r>
                        <a:rPr lang="pl-PL" dirty="0" err="1"/>
                        <a:t>HttpSession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session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33360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r>
                        <a:rPr lang="pl-PL" dirty="0" err="1"/>
                        <a:t>javax.servlet.ServletContext</a:t>
                      </a:r>
                      <a:endParaRPr lang="pl-PL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@</a:t>
                      </a:r>
                      <a:r>
                        <a:rPr lang="pl-PL" b="1" dirty="0" err="1"/>
                        <a:t>Inject</a:t>
                      </a:r>
                      <a:r>
                        <a:rPr lang="pl-PL" b="1" dirty="0"/>
                        <a:t> </a:t>
                      </a:r>
                      <a:r>
                        <a:rPr lang="pl-PL" dirty="0" err="1"/>
                        <a:t>ServletContext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context</a:t>
                      </a:r>
                      <a:r>
                        <a:rPr lang="pl-PL" dirty="0"/>
                        <a:t>;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0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1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- </a:t>
            </a:r>
            <a:r>
              <a:rPr lang="pl-PL" dirty="0" err="1"/>
              <a:t>Qualifiers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bean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283B616-179E-4966-98B7-6CD51F033038}"/>
              </a:ext>
            </a:extLst>
          </p:cNvPr>
          <p:cNvSpPr txBox="1"/>
          <p:nvPr/>
        </p:nvSpPr>
        <p:spPr>
          <a:xfrm>
            <a:off x="2440396" y="2383693"/>
            <a:ext cx="411280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@Qualifier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@Retention(RUNTIME)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@Target({TYPE, METHOD, FIELD, PARAMETER})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@interface </a:t>
            </a:r>
            <a:r>
              <a:rPr lang="pl-PL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Electric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  <a:endParaRPr lang="pl-P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BB94455-C789-41EB-B1A1-59B6655F7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726890"/>
            <a:ext cx="392559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Electric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ElectricCar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Car {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emmission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return 0; }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B5916B-E90E-46C0-8667-DBF7BFBC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3594435"/>
            <a:ext cx="392559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DieselCar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Car {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emmission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return 98; }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33C0BBB-35C3-470F-A61A-31AF884A7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202" y="4034392"/>
            <a:ext cx="3925598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ElectricCarFootprint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CartFootprint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altLang="pl-PL" sz="1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Electric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Car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hangingPunct="0"/>
            <a:endParaRPr lang="pl-PL" altLang="pl-P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business </a:t>
            </a:r>
            <a:r>
              <a:rPr lang="pl-PL" altLang="pl-P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endParaRPr lang="pl-PL" altLang="pl-P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hangingPunct="0"/>
            <a:r>
              <a:rPr lang="pl-PL" altLang="pl-P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6318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– Producer Method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 methods provide a way to inject objects that are not beans, objects whose values may vary at runtime, and objects that require custom initialization.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AD5B3BF-B0F0-499C-84A7-6C16700F10CA}"/>
              </a:ext>
            </a:extLst>
          </p:cNvPr>
          <p:cNvSpPr/>
          <p:nvPr/>
        </p:nvSpPr>
        <p:spPr>
          <a:xfrm>
            <a:off x="3321124" y="2551226"/>
            <a:ext cx="151216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dirty="0" err="1"/>
              <a:t>Qualifier</a:t>
            </a:r>
            <a:endParaRPr lang="pl-PL" dirty="0"/>
          </a:p>
          <a:p>
            <a:endParaRPr lang="pl-PL" dirty="0"/>
          </a:p>
          <a:p>
            <a:r>
              <a:rPr lang="pl-PL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MaxSpeed</a:t>
            </a:r>
            <a:endParaRPr lang="pl-PL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1F20346-67DA-4D6F-BF46-D8AC46C407C9}"/>
              </a:ext>
            </a:extLst>
          </p:cNvPr>
          <p:cNvSpPr/>
          <p:nvPr/>
        </p:nvSpPr>
        <p:spPr>
          <a:xfrm>
            <a:off x="4833292" y="3789040"/>
            <a:ext cx="392970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Producer Method</a:t>
            </a:r>
          </a:p>
          <a:p>
            <a:endParaRPr lang="pl-PL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int max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250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@Produces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MaxSpeed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MaxSpeed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max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764B0B6-F18D-4343-8AF9-D2BF6961E8B6}"/>
              </a:ext>
            </a:extLst>
          </p:cNvPr>
          <p:cNvSpPr/>
          <p:nvPr/>
        </p:nvSpPr>
        <p:spPr>
          <a:xfrm>
            <a:off x="457200" y="4221088"/>
            <a:ext cx="317869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Injection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 Point</a:t>
            </a:r>
          </a:p>
          <a:p>
            <a:endParaRPr lang="pl-PL" dirty="0"/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MaxSpeed</a:t>
            </a:r>
            <a:r>
              <a:rPr lang="pl-PL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maxSpeed</a:t>
            </a:r>
            <a:r>
              <a:rPr lang="pl-PL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0357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Java EE 8 platform?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</a:t>
            </a:fld>
            <a:endParaRPr lang="pl-PL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B3176D5C-8DFF-4311-A84A-F011673A0FCE}"/>
              </a:ext>
            </a:extLst>
          </p:cNvPr>
          <p:cNvSpPr txBox="1">
            <a:spLocks/>
          </p:cNvSpPr>
          <p:nvPr/>
        </p:nvSpPr>
        <p:spPr>
          <a:xfrm>
            <a:off x="459451" y="2132856"/>
            <a:ext cx="8299648" cy="2088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8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6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b="0" dirty="0"/>
              <a:t>The Java EE platform provides an </a:t>
            </a:r>
            <a:r>
              <a:rPr lang="en-GB" sz="2400" dirty="0"/>
              <a:t>API</a:t>
            </a:r>
            <a:r>
              <a:rPr lang="en-GB" sz="2400" b="0" dirty="0"/>
              <a:t> and </a:t>
            </a:r>
            <a:r>
              <a:rPr lang="en-GB" sz="2400" dirty="0"/>
              <a:t>runtime</a:t>
            </a:r>
            <a:r>
              <a:rPr lang="en-GB" sz="2400" b="0" dirty="0"/>
              <a:t> environment for developing and running large-scale, multi-tiered, scalable, reliable, and secure network (enterprise) applications.</a:t>
            </a:r>
          </a:p>
          <a:p>
            <a:endParaRPr lang="en-GB" sz="1600" b="0" dirty="0"/>
          </a:p>
        </p:txBody>
      </p:sp>
    </p:spTree>
    <p:extLst>
      <p:ext uri="{BB962C8B-B14F-4D97-AF65-F5344CB8AC3E}">
        <p14:creationId xmlns:p14="http://schemas.microsoft.com/office/powerpoint/2010/main" val="411293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- </a:t>
            </a:r>
            <a:r>
              <a:rPr lang="pl-PL" dirty="0" err="1"/>
              <a:t>Interceptor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20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2228671"/>
            <a:ext cx="8435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interceptor is a class used to interpose 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method invocations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lifecycle events </a:t>
            </a:r>
            <a:r>
              <a:rPr lang="pl-PL" sz="2400" dirty="0"/>
              <a:t>- </a:t>
            </a:r>
            <a:r>
              <a:rPr lang="en-US" sz="2400" b="1" dirty="0"/>
              <a:t>cross-cutting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occur in an associated target class. 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0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pl-PL" dirty="0"/>
              <a:t>CDI – </a:t>
            </a:r>
            <a:r>
              <a:rPr lang="pl-PL" dirty="0" err="1"/>
              <a:t>Interceptor</a:t>
            </a:r>
            <a:r>
              <a:rPr lang="pl-PL" dirty="0"/>
              <a:t> </a:t>
            </a:r>
            <a:r>
              <a:rPr lang="pl-PL" dirty="0" err="1"/>
              <a:t>lifecycle</a:t>
            </a:r>
            <a:r>
              <a:rPr lang="pl-PL" dirty="0"/>
              <a:t> </a:t>
            </a:r>
            <a:r>
              <a:rPr lang="pl-PL" dirty="0" err="1"/>
              <a:t>callback</a:t>
            </a:r>
            <a:r>
              <a:rPr lang="pl-PL" dirty="0"/>
              <a:t> </a:t>
            </a:r>
            <a:r>
              <a:rPr lang="pl-PL" dirty="0" err="1"/>
              <a:t>methods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21</a:t>
            </a:fld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6D5F0DAE-D643-424C-8EE8-AAD48805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17" y="1124744"/>
            <a:ext cx="5336966" cy="48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CDI - </a:t>
            </a:r>
            <a:r>
              <a:rPr lang="pl-PL" dirty="0" err="1"/>
              <a:t>Scope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22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539552" y="1135578"/>
            <a:ext cx="843528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RequestScoped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A user’s interaction with a web application in a single HTTP request.</a:t>
            </a:r>
            <a:endParaRPr lang="pl-PL" sz="1600" dirty="0"/>
          </a:p>
          <a:p>
            <a:pPr lvl="1"/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SessionScoped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pl-PL" sz="1600" dirty="0"/>
              <a:t>A</a:t>
            </a:r>
            <a:r>
              <a:rPr lang="en-US" sz="1600" dirty="0"/>
              <a:t> user’s interaction with a web application across multiple HTTP requests.</a:t>
            </a:r>
            <a:endParaRPr lang="pl-PL" sz="1600" dirty="0"/>
          </a:p>
          <a:p>
            <a:pPr lvl="1"/>
            <a:endParaRPr lang="pl-PL" sz="1600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ApplicationScoped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1600" dirty="0"/>
              <a:t>Shared state across all users' interactions with a web application.</a:t>
            </a:r>
            <a:endParaRPr lang="pl-PL" sz="1600" dirty="0"/>
          </a:p>
          <a:p>
            <a:pPr lvl="1"/>
            <a:endParaRPr lang="en-US" sz="1600" dirty="0"/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@Dependent</a:t>
            </a:r>
          </a:p>
          <a:p>
            <a:pPr lvl="1"/>
            <a:r>
              <a:rPr lang="en-US" sz="1600" dirty="0"/>
              <a:t>The default scope if none is specified; it means that an object exists to serve exactly one client (bean) and has the same lifecycle as that client (bean).</a:t>
            </a:r>
            <a:endParaRPr lang="pl-PL" sz="1600" dirty="0"/>
          </a:p>
          <a:p>
            <a:pPr lvl="1"/>
            <a:endParaRPr lang="pl-PL" sz="1600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ConversationScoped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A user’s interaction with a servlet, including </a:t>
            </a:r>
            <a:r>
              <a:rPr lang="en-US" sz="1600" dirty="0" err="1"/>
              <a:t>JavaServer</a:t>
            </a:r>
            <a:r>
              <a:rPr lang="en-US" sz="1600" dirty="0"/>
              <a:t> Faces applications. The conversation scope exists within developer-controlled boundaries that extend it across multiple requests for long-running conversations. All long-running conversations are scoped to a particular HTTP servlet session and may not cross session boundaries.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266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Enterprise Bean 3.2 (EJB)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23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2000" dirty="0"/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the Java programming language, an enterprise bean is a server-side component that encapsulates the business logic of an application. The business logic is the code that fulfills the purpose of the application.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EJB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container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system-level services to enterprise beans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7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EJB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24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in the EJB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system-level services, such as transaction management and security authorization.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Client-Server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Separates business logic from presentation logic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 scaling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Transparent component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1282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EJB - </a:t>
            </a:r>
            <a:r>
              <a:rPr lang="pl-PL" dirty="0" err="1"/>
              <a:t>Types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25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@Stateless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@Stateful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@Remote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@Singleton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Eagle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@Startup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Message-Driven Bean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processed asynchronously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normally acts as a JMS message listener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process messages from different clients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52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/>
          </a:bodyPr>
          <a:lstStyle/>
          <a:p>
            <a:r>
              <a:rPr lang="pl-PL" dirty="0"/>
              <a:t>EJB – </a:t>
            </a:r>
            <a:r>
              <a:rPr lang="pl-PL" dirty="0" err="1"/>
              <a:t>Stateful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Bean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26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2C2877-FA3F-4D26-85A4-1A4A60B7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27" y="1158198"/>
            <a:ext cx="6429887" cy="470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5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/>
          </a:bodyPr>
          <a:lstStyle/>
          <a:p>
            <a:r>
              <a:rPr lang="pl-PL" dirty="0"/>
              <a:t>EJB – </a:t>
            </a:r>
            <a:r>
              <a:rPr lang="pl-PL" dirty="0" err="1"/>
              <a:t>Stateless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Bean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27</a:t>
            </a:fld>
            <a:endParaRPr lang="pl-PL" dirty="0"/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F35AEFF9-C6D0-4A7B-A8FA-44577552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27" y="1155601"/>
            <a:ext cx="3456384" cy="47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2BF7BC4-5D0D-429B-98D2-8C7CBF22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27" y="1160180"/>
            <a:ext cx="4968171" cy="4708672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/>
          </a:bodyPr>
          <a:lstStyle/>
          <a:p>
            <a:r>
              <a:rPr lang="pl-PL" dirty="0"/>
              <a:t>EJB – Message-</a:t>
            </a:r>
            <a:r>
              <a:rPr lang="pl-PL" dirty="0" err="1"/>
              <a:t>Driven</a:t>
            </a:r>
            <a:r>
              <a:rPr lang="pl-PL" dirty="0"/>
              <a:t> Bean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405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/>
          </a:bodyPr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29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CC3733B-5036-441E-B117-7AC7C45FE97A}"/>
              </a:ext>
            </a:extLst>
          </p:cNvPr>
          <p:cNvSpPr/>
          <p:nvPr/>
        </p:nvSpPr>
        <p:spPr>
          <a:xfrm>
            <a:off x="457200" y="1268760"/>
            <a:ext cx="84352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loose coupling </a:t>
            </a:r>
            <a:endParaRPr lang="pl-PL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 –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ontexts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ependency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injection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Interceptor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Enhnace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Bean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Statfull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Stateless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Sngleton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Message-Driven Bean</a:t>
            </a:r>
          </a:p>
        </p:txBody>
      </p:sp>
    </p:spTree>
    <p:extLst>
      <p:ext uri="{BB962C8B-B14F-4D97-AF65-F5344CB8AC3E}">
        <p14:creationId xmlns:p14="http://schemas.microsoft.com/office/powerpoint/2010/main" val="3333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Java EE 8 platform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3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38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 – defines a set of APIs and their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285750" defTabSz="444500" fontAlgn="auto">
              <a:spcBef>
                <a:spcPct val="20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 </a:t>
            </a:r>
          </a:p>
          <a:p>
            <a:pPr marL="1200150" lvl="3" indent="-285750" defTabSz="444500" fontAlgn="auto">
              <a:spcBef>
                <a:spcPct val="20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pPr marL="1200150" lvl="3" indent="-285750" defTabSz="444500" fontAlgn="auto">
              <a:spcBef>
                <a:spcPct val="20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pPr marL="742950" lvl="2" indent="-285750" defTabSz="444500" fontAlgn="auto">
              <a:lnSpc>
                <a:spcPct val="150000"/>
              </a:lnSpc>
              <a:spcBef>
                <a:spcPct val="20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GlassFish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– a reference implementation</a:t>
            </a:r>
          </a:p>
          <a:p>
            <a:pPr marL="285750" lvl="1" indent="-285750" defTabSz="444500" fontAlgn="auto">
              <a:lnSpc>
                <a:spcPct val="150000"/>
              </a:lnSpc>
              <a:spcBef>
                <a:spcPct val="20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APIs</a:t>
            </a:r>
          </a:p>
          <a:p>
            <a:pPr marL="285750" indent="-285750" defTabSz="444500" fontAlgn="auto">
              <a:lnSpc>
                <a:spcPct val="150000"/>
              </a:lnSpc>
              <a:spcBef>
                <a:spcPct val="20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33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30</a:t>
            </a:fld>
            <a:endParaRPr lang="pl-PL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7CA82160-7D6F-45DD-96E9-D053D875A514}"/>
              </a:ext>
            </a:extLst>
          </p:cNvPr>
          <p:cNvSpPr txBox="1">
            <a:spLocks/>
          </p:cNvSpPr>
          <p:nvPr/>
        </p:nvSpPr>
        <p:spPr>
          <a:xfrm>
            <a:off x="7164288" y="5364823"/>
            <a:ext cx="201622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445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20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8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pl-PL" sz="1600" b="1" i="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0" dirty="0"/>
              <a:t>Piotr Apollo</a:t>
            </a:r>
          </a:p>
          <a:p>
            <a:r>
              <a:rPr lang="pl-PL" sz="1600" b="0" dirty="0"/>
              <a:t>Krzysztof Grel </a:t>
            </a:r>
            <a:endParaRPr lang="en-GB" sz="1600" b="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1B96889-7C7C-4C7D-A8B2-711594C9C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23727" y="3429000"/>
            <a:ext cx="2016225" cy="189640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EF4BC37C-E679-4235-AE48-E4D87D7C5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20072" y="3284984"/>
            <a:ext cx="2844614" cy="1896409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7E442434-7B3E-443C-A1A6-82FFBA80409A}"/>
              </a:ext>
            </a:extLst>
          </p:cNvPr>
          <p:cNvSpPr/>
          <p:nvPr/>
        </p:nvSpPr>
        <p:spPr>
          <a:xfrm>
            <a:off x="2066406" y="1717971"/>
            <a:ext cx="2354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b="1" dirty="0" err="1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</a:t>
            </a:r>
            <a:r>
              <a:rPr lang="pl-PL" sz="3200" b="1" dirty="0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l-PL" sz="3200" b="1" dirty="0" err="1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You</a:t>
            </a:r>
            <a:r>
              <a:rPr lang="pl-PL" sz="3200" b="1" dirty="0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624EECF-C7C3-49A6-89E8-5A583FBB9D41}"/>
              </a:ext>
            </a:extLst>
          </p:cNvPr>
          <p:cNvSpPr txBox="1">
            <a:spLocks/>
          </p:cNvSpPr>
          <p:nvPr/>
        </p:nvSpPr>
        <p:spPr>
          <a:xfrm>
            <a:off x="2883419" y="1717971"/>
            <a:ext cx="6192688" cy="1296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>
                <a:solidFill>
                  <a:srgbClr val="00366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740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/>
          </a:bodyPr>
          <a:lstStyle/>
          <a:p>
            <a:r>
              <a:rPr lang="en-GB" dirty="0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31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CC3733B-5036-441E-B117-7AC7C45FE97A}"/>
              </a:ext>
            </a:extLst>
          </p:cNvPr>
          <p:cNvSpPr/>
          <p:nvPr/>
        </p:nvSpPr>
        <p:spPr>
          <a:xfrm>
            <a:off x="457200" y="1268760"/>
            <a:ext cx="8435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https://www.oracle.com/technetwork/java/javaee/tech/index.html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https://javaee.github.io/tutorial/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https://javaee.github.io/tutorial/toc.html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https://en.wikipedia.org/wiki/Java_Platform,_Enterprise_Edition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1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Distributed Multi-tiered Applications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6" name="Obraz 5" descr="Obraz zawierający zrzut ekranu&#10;&#10;Opis wygenerowany automatycznie">
            <a:extLst>
              <a:ext uri="{FF2B5EF4-FFF2-40B4-BE49-F238E27FC236}">
                <a16:creationId xmlns:a16="http://schemas.microsoft.com/office/drawing/2014/main" id="{BF17CC3C-901C-439F-B41B-9C0EEB88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340768"/>
            <a:ext cx="40576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key goals of the Java EE 8 platform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484784"/>
            <a:ext cx="8435280" cy="414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modernize the infrastructure for enterprise Java for the cloud and microservices environments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emphasize HTML5 and HTTP/2 sup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ease of development through new Contexts and Dependency Injection features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further enhance security and reliability</a:t>
            </a: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444500" fontAlgn="auto">
              <a:lnSpc>
                <a:spcPct val="150000"/>
              </a:lnSpc>
              <a:spcBef>
                <a:spcPct val="20000"/>
              </a:spcBef>
              <a:spcAft>
                <a:spcPts val="900"/>
              </a:spcAft>
            </a:pP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2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EE 8 – </a:t>
            </a:r>
            <a:r>
              <a:rPr lang="pl-PL" dirty="0" err="1"/>
              <a:t>APIs</a:t>
            </a:r>
            <a:r>
              <a:rPr lang="pl-PL" dirty="0"/>
              <a:t> </a:t>
            </a:r>
            <a:r>
              <a:rPr lang="pl-PL" dirty="0" err="1"/>
              <a:t>Overview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C2DCB73-1E10-43B6-898C-27A43902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34" y="1880828"/>
            <a:ext cx="862413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Java EE 8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313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API for JSON </a:t>
            </a:r>
            <a:r>
              <a:rPr lang="pl-PL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(JSON-B)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EE Security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ervlet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3.1 -&gt;  4.0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Contexts and Dependency Injection (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CDI, 1.1. -&gt; 2.0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JavaBean 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alidation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1.1 -&gt; 2.0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Processing (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JSON-P, 1.0 -&gt; 1.1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RESTful web services (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JAX-RS, 2.0 -&gt; 2.1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5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Servlet</a:t>
            </a:r>
            <a:r>
              <a:rPr lang="pl-PL" dirty="0"/>
              <a:t> 4.0 (</a:t>
            </a:r>
            <a:r>
              <a:rPr lang="pl-PL" dirty="0" err="1"/>
              <a:t>Servlet</a:t>
            </a:r>
            <a:r>
              <a:rPr lang="pl-PL" dirty="0"/>
              <a:t>)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772816"/>
            <a:ext cx="84352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servlet is a Java programming language class used to extend the capabilities of servers that host applications accessed by means of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request-response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programming model. 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servlets can respond to any type of request, they are commonly used to extend the applications hosted by web servers.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46EBEE-859C-4B7A-B033-18D8707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Servlet</a:t>
            </a:r>
            <a:r>
              <a:rPr lang="pl-PL" dirty="0"/>
              <a:t> - </a:t>
            </a:r>
            <a:r>
              <a:rPr lang="pl-PL" dirty="0" err="1"/>
              <a:t>Lifecycle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2164E8-FED2-4476-B8F2-D8831F70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ABD614-91FA-429B-8A2B-45C1D00ED144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E0EC6B8-59B4-4605-83F1-6D65BB3A9445}"/>
              </a:ext>
            </a:extLst>
          </p:cNvPr>
          <p:cNvSpPr/>
          <p:nvPr/>
        </p:nvSpPr>
        <p:spPr>
          <a:xfrm>
            <a:off x="457200" y="1268760"/>
            <a:ext cx="843528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lifecycle of a servlet is controlled by the container in which the servlet has been deployed. 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 request is mapped to a servlet, the container performs the following steps.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of the servlet 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exist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web container: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an instance of the servlet class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Initializes the servlet instance by calling the </a:t>
            </a:r>
            <a:r>
              <a:rPr lang="en-US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container invokes the 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method, passing request and response objects.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pl-P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it needs to remove the servlet, the container finalizes the servlet by calling the servlet’s </a:t>
            </a:r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destroy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method.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8857502-8DB5-4C99-B175-0AACE2391D90}"/>
              </a:ext>
            </a:extLst>
          </p:cNvPr>
          <p:cNvSpPr/>
          <p:nvPr/>
        </p:nvSpPr>
        <p:spPr>
          <a:xfrm>
            <a:off x="467544" y="1196752"/>
            <a:ext cx="8435280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pl-PL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java.io.IOException</a:t>
            </a:r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pl-PL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javax.servlet.ServletException</a:t>
            </a:r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pl-PL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javax.servlet.annotation.WebServlet</a:t>
            </a:r>
            <a:r>
              <a:rPr lang="pl-PL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javax.servlet.http.HttpServlet;</a:t>
            </a:r>
          </a:p>
          <a:p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javax.servlet.http.HttpServletRequest;</a:t>
            </a:r>
          </a:p>
          <a:p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javax.servlet.http.HttpServletResponse;</a:t>
            </a:r>
          </a:p>
          <a:p>
            <a:endParaRPr lang="pl-PL" dirty="0">
              <a:latin typeface="Consolas" panose="020B0609020204030204" pitchFamily="49" charset="0"/>
            </a:endParaRPr>
          </a:p>
          <a:p>
            <a:endParaRPr lang="pl-PL" dirty="0"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pl-PL" dirty="0" err="1">
                <a:solidFill>
                  <a:srgbClr val="646464"/>
                </a:solidFill>
                <a:latin typeface="Consolas" panose="020B0609020204030204" pitchFamily="49" charset="0"/>
              </a:rPr>
              <a:t>WebServlet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2A00FF"/>
                </a:solidFill>
                <a:latin typeface="Consolas" panose="020B0609020204030204" pitchFamily="49" charset="0"/>
              </a:rPr>
              <a:t>„</a:t>
            </a:r>
            <a:r>
              <a:rPr lang="pl-PL" dirty="0" err="1">
                <a:solidFill>
                  <a:srgbClr val="2A00FF"/>
                </a:solidFill>
                <a:latin typeface="Consolas" panose="020B0609020204030204" pitchFamily="49" charset="0"/>
              </a:rPr>
              <a:t>first-servlet</a:t>
            </a:r>
            <a:r>
              <a:rPr lang="pl-PL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FirstServlet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</a:t>
            </a:r>
            <a:endParaRPr lang="en-US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dirty="0">
                <a:solidFill>
                  <a:srgbClr val="646464"/>
                </a:solidFill>
                <a:latin typeface="Consolas" panose="020B0609020204030204" pitchFamily="49" charset="0"/>
              </a:rPr>
              <a:t>  @</a:t>
            </a:r>
            <a:r>
              <a:rPr lang="pl-PL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pl-PL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pl-PL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HttpServletRequest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req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HttpServletResponse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resp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pl-PL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endParaRPr lang="pl-PL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    // </a:t>
            </a:r>
            <a:r>
              <a:rPr lang="pl-PL" dirty="0" err="1">
                <a:solidFill>
                  <a:srgbClr val="3F7F5F"/>
                </a:solidFill>
                <a:latin typeface="Consolas" panose="020B0609020204030204" pitchFamily="49" charset="0"/>
              </a:rPr>
              <a:t>implement</a:t>
            </a:r>
            <a:r>
              <a:rPr lang="pl-PL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3F7F5F"/>
                </a:solidFill>
                <a:latin typeface="Consolas" panose="020B0609020204030204" pitchFamily="49" charset="0"/>
              </a:rPr>
              <a:t>logic</a:t>
            </a:r>
            <a:endParaRPr lang="pl-PL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43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Projekt niestandardowy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34B98E9BC548141816FAAD9EFCACF6E" ma:contentTypeVersion="0" ma:contentTypeDescription="Utwórz nowy dokument." ma:contentTypeScope="" ma:versionID="0a622d80dfe50991e22872f7b09ba4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0d2ad4a1991bf9488afd426a111ad1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3F07DD-A9F2-44D3-839B-27EF71E890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441C6B-26F1-4836-AB1B-1156857143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E577D87-49A1-4D7B-BB0E-4A4A27B2F6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</TotalTime>
  <Words>1975</Words>
  <Application>Microsoft Office PowerPoint</Application>
  <PresentationFormat>Pokaz na ekranie (4:3)</PresentationFormat>
  <Paragraphs>349</Paragraphs>
  <Slides>31</Slides>
  <Notes>31</Notes>
  <HiddenSlides>1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7" baseType="lpstr">
      <vt:lpstr>Calibri</vt:lpstr>
      <vt:lpstr>Consolas</vt:lpstr>
      <vt:lpstr>Arial</vt:lpstr>
      <vt:lpstr>Courier New</vt:lpstr>
      <vt:lpstr>Trebuchet MS</vt:lpstr>
      <vt:lpstr>Projekt niestandardowy</vt:lpstr>
      <vt:lpstr>Profesjonalne aplikacje dla biznesu klasy Enterprise</vt:lpstr>
      <vt:lpstr>What is the Java EE 8 platform?</vt:lpstr>
      <vt:lpstr>Java EE 8 platform</vt:lpstr>
      <vt:lpstr>Distributed Multi-tiered Applications</vt:lpstr>
      <vt:lpstr>The key goals of the Java EE 8 platform</vt:lpstr>
      <vt:lpstr>Java EE 8 – APIs Overview</vt:lpstr>
      <vt:lpstr>Java EE 8</vt:lpstr>
      <vt:lpstr>Java Servlet 4.0 (Servlet)</vt:lpstr>
      <vt:lpstr>Servlet - Lifecycle</vt:lpstr>
      <vt:lpstr>Servlet – Lifecycle Events</vt:lpstr>
      <vt:lpstr>Servlet – Scope Objects</vt:lpstr>
      <vt:lpstr>Servlet - Filtering Requests and Responses</vt:lpstr>
      <vt:lpstr>Context and Dependency Injection (CDI)</vt:lpstr>
      <vt:lpstr>CDI – Provided Services</vt:lpstr>
      <vt:lpstr>CDI – Managed Bean</vt:lpstr>
      <vt:lpstr>CDI - Injection</vt:lpstr>
      <vt:lpstr>CDI – Predefined Beans</vt:lpstr>
      <vt:lpstr>CDI - Qualifiers</vt:lpstr>
      <vt:lpstr>CDI – Producer Method</vt:lpstr>
      <vt:lpstr>CDI - Interceptor</vt:lpstr>
      <vt:lpstr>CDI – Interceptor lifecycle callback methods</vt:lpstr>
      <vt:lpstr>CDI - Scope</vt:lpstr>
      <vt:lpstr>Enterprise Bean 3.2 (EJB)</vt:lpstr>
      <vt:lpstr>EJB</vt:lpstr>
      <vt:lpstr>EJB - Types</vt:lpstr>
      <vt:lpstr>EJB – Stateful Session Bean</vt:lpstr>
      <vt:lpstr>EJB – Stateless Session Bean</vt:lpstr>
      <vt:lpstr>EJB – Message-Driven Bean</vt:lpstr>
      <vt:lpstr>Summary</vt:lpstr>
      <vt:lpstr>Prezentacja programu PowerPoint</vt:lpstr>
      <vt:lpstr>Additional information</vt:lpstr>
    </vt:vector>
  </TitlesOfParts>
  <Company>NuOrder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Krzysztof Grel</dc:creator>
  <cp:lastModifiedBy>Krzysztof Grel</cp:lastModifiedBy>
  <cp:revision>1202</cp:revision>
  <cp:lastPrinted>2019-01-29T12:21:51Z</cp:lastPrinted>
  <dcterms:created xsi:type="dcterms:W3CDTF">2010-07-15T18:51:52Z</dcterms:created>
  <dcterms:modified xsi:type="dcterms:W3CDTF">2019-07-09T06:29:06Z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0x010100934B98E9BC548141816FAAD9EFCACF6E</vt:lpwstr>
  </property>
</Properties>
</file>